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75" r:id="rId3"/>
    <p:sldId id="276" r:id="rId4"/>
    <p:sldId id="277" r:id="rId5"/>
    <p:sldId id="273" r:id="rId6"/>
    <p:sldId id="278" r:id="rId7"/>
    <p:sldId id="283" r:id="rId8"/>
    <p:sldId id="284" r:id="rId9"/>
    <p:sldId id="285" r:id="rId10"/>
    <p:sldId id="286" r:id="rId11"/>
    <p:sldId id="271" r:id="rId12"/>
    <p:sldId id="281" r:id="rId13"/>
    <p:sldId id="279" r:id="rId14"/>
    <p:sldId id="280" r:id="rId15"/>
    <p:sldId id="288" r:id="rId16"/>
    <p:sldId id="28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2" autoAdjust="0"/>
    <p:restoredTop sz="94660"/>
  </p:normalViewPr>
  <p:slideViewPr>
    <p:cSldViewPr>
      <p:cViewPr varScale="1">
        <p:scale>
          <a:sx n="99" d="100"/>
          <a:sy n="99" d="100"/>
        </p:scale>
        <p:origin x="-25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CEBE906-D78A-4DD0-B6E5-5116D97F1C84}" type="datetimeFigureOut">
              <a:rPr lang="en-US" smtClean="0"/>
              <a:pPr/>
              <a:t>1/21/2015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AD01C7A-C0F0-4BBA-A433-EC1ABC4BC78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763E50E-8958-4797-9D5C-5791BA37D08C}" type="datetimeFigureOut">
              <a:rPr lang="en-US" smtClean="0"/>
              <a:pPr/>
              <a:t>1/21/2015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4644966-74A9-46FE-AC36-57A7E91894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8546AC-1FC2-4E0D-A9A0-6F752559DED2}"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53E71B-878F-4830-9552-D809E1CF9D12}" type="slidenum">
              <a:rPr lang="en-US" smtClean="0"/>
              <a:pPr>
                <a:defRPr/>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pPr defTabSz="930053"/>
            <a:fld id="{493E56C7-C3AB-4DBE-A323-D83A02FA6D5A}" type="slidenum">
              <a:rPr lang="en-US" smtClean="0"/>
              <a:pPr defTabSz="930053"/>
              <a:t>6</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545256" y="4416393"/>
            <a:ext cx="6151951" cy="4183781"/>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Rectangle 6"/>
          <p:cNvSpPr/>
          <p:nvPr userDrawn="1"/>
        </p:nvSpPr>
        <p:spPr>
          <a:xfrm>
            <a:off x="0" y="6400800"/>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ooter Placeholder 4"/>
          <p:cNvSpPr txBox="1">
            <a:spLocks/>
          </p:cNvSpPr>
          <p:nvPr userDrawn="1"/>
        </p:nvSpPr>
        <p:spPr>
          <a:xfrm>
            <a:off x="65088" y="6432550"/>
            <a:ext cx="2895600" cy="365125"/>
          </a:xfrm>
          <a:prstGeom prst="rect">
            <a:avLst/>
          </a:prstGeom>
        </p:spPr>
        <p:txBody>
          <a:bodyPr vert="horz" lIns="91440" tIns="45720" rIns="91440" bIns="45720" rtlCol="0" anchor="ctr"/>
          <a:lstStyle>
            <a:lvl1pPr algn="l" fontAlgn="auto">
              <a:spcBef>
                <a:spcPts val="0"/>
              </a:spcBef>
              <a:spcAft>
                <a:spcPts val="0"/>
              </a:spcAft>
              <a:defRPr sz="1600">
                <a:solidFill>
                  <a:schemeClr val="bg1">
                    <a:lumMod val="8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smtClean="0">
                <a:ln>
                  <a:noFill/>
                </a:ln>
                <a:solidFill>
                  <a:schemeClr val="bg1">
                    <a:lumMod val="85000"/>
                  </a:schemeClr>
                </a:solidFill>
                <a:effectLst/>
                <a:uLnTx/>
                <a:uFillTx/>
                <a:latin typeface="+mn-lt"/>
                <a:ea typeface="+mn-ea"/>
                <a:cs typeface="+mn-cs"/>
              </a:rPr>
              <a:t>IBHE Presentation</a:t>
            </a:r>
            <a:endParaRPr kumimoji="0" lang="en-US" sz="1600" b="0" i="0" u="none" strike="noStrike" kern="1200" cap="none" spc="0" normalizeH="0" baseline="0" noProof="0" dirty="0">
              <a:ln>
                <a:noFill/>
              </a:ln>
              <a:solidFill>
                <a:schemeClr val="bg1">
                  <a:lumMod val="85000"/>
                </a:schemeClr>
              </a:solidFill>
              <a:effectLst/>
              <a:uLnTx/>
              <a:uFillTx/>
              <a:latin typeface="+mn-lt"/>
              <a:ea typeface="+mn-ea"/>
              <a:cs typeface="+mn-cs"/>
            </a:endParaRPr>
          </a:p>
        </p:txBody>
      </p:sp>
      <p:sp>
        <p:nvSpPr>
          <p:cNvPr id="9" name="Slide Number Placeholder 5"/>
          <p:cNvSpPr txBox="1">
            <a:spLocks/>
          </p:cNvSpPr>
          <p:nvPr userDrawn="1"/>
        </p:nvSpPr>
        <p:spPr>
          <a:xfrm>
            <a:off x="8691563" y="6438900"/>
            <a:ext cx="452437" cy="365125"/>
          </a:xfrm>
          <a:prstGeom prst="rect">
            <a:avLst/>
          </a:prstGeom>
        </p:spPr>
        <p:txBody>
          <a:bodyPr vert="horz" lIns="91440" tIns="45720" rIns="91440" bIns="45720" rtlCol="0" anchor="ctr"/>
          <a:lstStyle>
            <a:lvl1pPr algn="r" fontAlgn="auto">
              <a:spcBef>
                <a:spcPts val="0"/>
              </a:spcBef>
              <a:spcAft>
                <a:spcPts val="0"/>
              </a:spcAft>
              <a:defRPr sz="1600">
                <a:solidFill>
                  <a:schemeClr val="bg1">
                    <a:lumMod val="8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B4D15FC-C485-4467-BC66-8374C2A093BA}" type="slidenum">
              <a:rPr kumimoji="0" lang="en-US" sz="1600" b="0" i="0" u="none" strike="noStrike" kern="1200" cap="none" spc="0" normalizeH="0" baseline="0" noProof="0" smtClean="0">
                <a:ln>
                  <a:noFill/>
                </a:ln>
                <a:solidFill>
                  <a:schemeClr val="bg1">
                    <a:lumMod val="8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chemeClr val="bg1">
                  <a:lumMod val="8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04B991F-4FA8-4F35-986D-E4C43A9698A9}" type="datetimeFigureOut">
              <a:rPr lang="en-US" smtClean="0"/>
              <a:pPr/>
              <a:t>1/21/2015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80B82A-77D0-4B51-AF1A-5DAE97EDAC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04B991F-4FA8-4F35-986D-E4C43A9698A9}" type="datetimeFigureOut">
              <a:rPr lang="en-US" smtClean="0"/>
              <a:pPr/>
              <a:t>1/21/2015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80B82A-77D0-4B51-AF1A-5DAE97EDAC9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a:xfrm>
            <a:off x="6400800" y="6356350"/>
            <a:ext cx="2289175" cy="365125"/>
          </a:xfrm>
          <a:prstGeom prst="rect">
            <a:avLst/>
          </a:prstGeom>
        </p:spPr>
        <p:txBody>
          <a:bodyPr/>
          <a:lstStyle>
            <a:lvl1pPr>
              <a:defRPr/>
            </a:lvl1pPr>
          </a:lstStyle>
          <a:p>
            <a:pPr>
              <a:defRPr/>
            </a:pPr>
            <a:endParaRPr lang="en-US"/>
          </a:p>
        </p:txBody>
      </p:sp>
      <p:sp>
        <p:nvSpPr>
          <p:cNvPr id="6"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22"/>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D4BF40F-0F78-4262-A605-6BE06DA15AF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04B991F-4FA8-4F35-986D-E4C43A9698A9}" type="datetimeFigureOut">
              <a:rPr lang="en-US" smtClean="0"/>
              <a:pPr/>
              <a:t>1/21/2015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80B82A-77D0-4B51-AF1A-5DAE97EDAC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04B991F-4FA8-4F35-986D-E4C43A9698A9}" type="datetimeFigureOut">
              <a:rPr lang="en-US" smtClean="0"/>
              <a:pPr/>
              <a:t>1/21/2015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880B82A-77D0-4B51-AF1A-5DAE97EDAC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04B991F-4FA8-4F35-986D-E4C43A9698A9}" type="datetimeFigureOut">
              <a:rPr lang="en-US" smtClean="0"/>
              <a:pPr/>
              <a:t>1/21/2015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880B82A-77D0-4B51-AF1A-5DAE97EDAC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04B991F-4FA8-4F35-986D-E4C43A9698A9}" type="datetimeFigureOut">
              <a:rPr lang="en-US" smtClean="0"/>
              <a:pPr/>
              <a:t>1/21/2015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880B82A-77D0-4B51-AF1A-5DAE97EDAC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04B991F-4FA8-4F35-986D-E4C43A9698A9}" type="datetimeFigureOut">
              <a:rPr lang="en-US" smtClean="0"/>
              <a:pPr/>
              <a:t>1/21/2015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880B82A-77D0-4B51-AF1A-5DAE97EDAC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04B991F-4FA8-4F35-986D-E4C43A9698A9}" type="datetimeFigureOut">
              <a:rPr lang="en-US" smtClean="0"/>
              <a:pPr/>
              <a:t>1/21/2015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880B82A-77D0-4B51-AF1A-5DAE97EDAC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04B991F-4FA8-4F35-986D-E4C43A9698A9}" type="datetimeFigureOut">
              <a:rPr lang="en-US" smtClean="0"/>
              <a:pPr/>
              <a:t>1/21/2015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880B82A-77D0-4B51-AF1A-5DAE97EDAC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04B991F-4FA8-4F35-986D-E4C43A9698A9}" type="datetimeFigureOut">
              <a:rPr lang="en-US" smtClean="0"/>
              <a:pPr/>
              <a:t>1/21/2015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880B82A-77D0-4B51-AF1A-5DAE97EDAC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6400800"/>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ooter Placeholder 4"/>
          <p:cNvSpPr txBox="1">
            <a:spLocks/>
          </p:cNvSpPr>
          <p:nvPr userDrawn="1"/>
        </p:nvSpPr>
        <p:spPr>
          <a:xfrm>
            <a:off x="65088" y="6432550"/>
            <a:ext cx="2895600" cy="365125"/>
          </a:xfrm>
          <a:prstGeom prst="rect">
            <a:avLst/>
          </a:prstGeom>
        </p:spPr>
        <p:txBody>
          <a:bodyPr vert="horz" lIns="91440" tIns="45720" rIns="91440" bIns="45720" rtlCol="0" anchor="ctr"/>
          <a:lstStyle>
            <a:lvl1pPr algn="l" fontAlgn="auto">
              <a:spcBef>
                <a:spcPts val="0"/>
              </a:spcBef>
              <a:spcAft>
                <a:spcPts val="0"/>
              </a:spcAft>
              <a:defRPr sz="1600">
                <a:solidFill>
                  <a:schemeClr val="bg1">
                    <a:lumMod val="8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smtClean="0">
                <a:ln>
                  <a:noFill/>
                </a:ln>
                <a:solidFill>
                  <a:schemeClr val="bg1">
                    <a:lumMod val="85000"/>
                  </a:schemeClr>
                </a:solidFill>
                <a:effectLst/>
                <a:uLnTx/>
                <a:uFillTx/>
                <a:latin typeface="+mn-lt"/>
                <a:ea typeface="+mn-ea"/>
                <a:cs typeface="+mn-cs"/>
              </a:rPr>
              <a:t>IBHE Presentation</a:t>
            </a:r>
            <a:endParaRPr kumimoji="0" lang="en-US" sz="1600" b="0" i="0" u="none" strike="noStrike" kern="1200" cap="none" spc="0" normalizeH="0" baseline="0" noProof="0" dirty="0">
              <a:ln>
                <a:noFill/>
              </a:ln>
              <a:solidFill>
                <a:schemeClr val="bg1">
                  <a:lumMod val="85000"/>
                </a:schemeClr>
              </a:solidFill>
              <a:effectLst/>
              <a:uLnTx/>
              <a:uFillTx/>
              <a:latin typeface="+mn-lt"/>
              <a:ea typeface="+mn-ea"/>
              <a:cs typeface="+mn-cs"/>
            </a:endParaRPr>
          </a:p>
        </p:txBody>
      </p:sp>
      <p:sp>
        <p:nvSpPr>
          <p:cNvPr id="9" name="Slide Number Placeholder 5"/>
          <p:cNvSpPr txBox="1">
            <a:spLocks/>
          </p:cNvSpPr>
          <p:nvPr userDrawn="1"/>
        </p:nvSpPr>
        <p:spPr>
          <a:xfrm>
            <a:off x="8691563" y="6438900"/>
            <a:ext cx="452437" cy="365125"/>
          </a:xfrm>
          <a:prstGeom prst="rect">
            <a:avLst/>
          </a:prstGeom>
        </p:spPr>
        <p:txBody>
          <a:bodyPr vert="horz" lIns="91440" tIns="45720" rIns="91440" bIns="45720" rtlCol="0" anchor="ctr"/>
          <a:lstStyle>
            <a:lvl1pPr algn="r" fontAlgn="auto">
              <a:spcBef>
                <a:spcPts val="0"/>
              </a:spcBef>
              <a:spcAft>
                <a:spcPts val="0"/>
              </a:spcAft>
              <a:defRPr sz="1600">
                <a:solidFill>
                  <a:schemeClr val="bg1">
                    <a:lumMod val="8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B4D15FC-C485-4467-BC66-8374C2A093BA}" type="slidenum">
              <a:rPr kumimoji="0" lang="en-US" sz="1600" b="0" i="0" u="none" strike="noStrike" kern="1200" cap="none" spc="0" normalizeH="0" baseline="0" noProof="0" smtClean="0">
                <a:ln>
                  <a:noFill/>
                </a:ln>
                <a:solidFill>
                  <a:schemeClr val="bg1">
                    <a:lumMod val="8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schemeClr val="bg1">
                  <a:lumMod val="85000"/>
                </a:schemeClr>
              </a:solidFill>
              <a:effectLst/>
              <a:uLnTx/>
              <a:uFillTx/>
              <a:latin typeface="+mn-lt"/>
              <a:ea typeface="+mn-ea"/>
              <a:cs typeface="+mn-cs"/>
            </a:endParaRPr>
          </a:p>
        </p:txBody>
      </p:sp>
      <p:pic>
        <p:nvPicPr>
          <p:cNvPr id="11" name="Picture 1"/>
          <p:cNvPicPr>
            <a:picLocks noChangeAspect="1" noChangeArrowheads="1"/>
          </p:cNvPicPr>
          <p:nvPr userDrawn="1"/>
        </p:nvPicPr>
        <p:blipFill>
          <a:blip r:embed="rId14" cstate="print"/>
          <a:srcRect/>
          <a:stretch>
            <a:fillRect/>
          </a:stretch>
        </p:blipFill>
        <p:spPr bwMode="auto">
          <a:xfrm>
            <a:off x="141514" y="141514"/>
            <a:ext cx="958273" cy="50915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55003" y="644208"/>
            <a:ext cx="7772400" cy="1470025"/>
          </a:xfrm>
          <a:prstGeom prst="rect">
            <a:avLst/>
          </a:prstGeom>
        </p:spPr>
        <p:txBody>
          <a:bodyPr anchor="ctr"/>
          <a:lstStyle/>
          <a:p>
            <a:pPr algn="ctr" fontAlgn="auto">
              <a:spcBef>
                <a:spcPct val="20000"/>
              </a:spcBef>
              <a:spcAft>
                <a:spcPts val="0"/>
              </a:spcAft>
              <a:defRPr/>
            </a:pPr>
            <a:r>
              <a:rPr lang="en-US" sz="4000" b="1" dirty="0" smtClean="0">
                <a:latin typeface="+mj-lt"/>
              </a:rPr>
              <a:t>Illinois Higher Education</a:t>
            </a:r>
            <a:endParaRPr lang="en-US" sz="4000" b="1" dirty="0">
              <a:latin typeface="+mj-lt"/>
            </a:endParaRPr>
          </a:p>
          <a:p>
            <a:pPr algn="ctr" fontAlgn="auto">
              <a:spcBef>
                <a:spcPct val="20000"/>
              </a:spcBef>
              <a:spcAft>
                <a:spcPts val="0"/>
              </a:spcAft>
              <a:defRPr/>
            </a:pPr>
            <a:r>
              <a:rPr lang="en-US" sz="4000" b="1" dirty="0" smtClean="0">
                <a:latin typeface="+mj-lt"/>
              </a:rPr>
              <a:t>FY16 </a:t>
            </a:r>
            <a:r>
              <a:rPr lang="en-US" sz="4000" b="1" dirty="0" smtClean="0">
                <a:latin typeface="+mj-lt"/>
              </a:rPr>
              <a:t>Budget Recommendations</a:t>
            </a:r>
            <a:endParaRPr lang="en-US" sz="4000" b="1" dirty="0">
              <a:latin typeface="+mj-lt"/>
            </a:endParaRPr>
          </a:p>
        </p:txBody>
      </p:sp>
      <p:sp>
        <p:nvSpPr>
          <p:cNvPr id="7" name="Subtitle 2"/>
          <p:cNvSpPr txBox="1">
            <a:spLocks/>
          </p:cNvSpPr>
          <p:nvPr/>
        </p:nvSpPr>
        <p:spPr>
          <a:xfrm>
            <a:off x="1340803" y="3638868"/>
            <a:ext cx="6400800" cy="2376487"/>
          </a:xfrm>
          <a:prstGeom prst="rect">
            <a:avLst/>
          </a:prstGeom>
        </p:spPr>
        <p:txBody>
          <a:bodyPr>
            <a:normAutofit lnSpcReduction="10000"/>
          </a:bodyPr>
          <a:lstStyle/>
          <a:p>
            <a:pPr algn="ctr" fontAlgn="auto">
              <a:spcBef>
                <a:spcPct val="20000"/>
              </a:spcBef>
              <a:spcAft>
                <a:spcPts val="0"/>
              </a:spcAft>
              <a:buFont typeface="Arial" pitchFamily="34" charset="0"/>
              <a:buNone/>
              <a:defRPr/>
            </a:pPr>
            <a:endParaRPr lang="en-US" sz="2800" dirty="0" smtClean="0">
              <a:latin typeface="+mj-lt"/>
            </a:endParaRPr>
          </a:p>
          <a:p>
            <a:pPr algn="ctr" fontAlgn="auto">
              <a:spcBef>
                <a:spcPct val="20000"/>
              </a:spcBef>
              <a:spcAft>
                <a:spcPts val="0"/>
              </a:spcAft>
              <a:buFont typeface="Arial" pitchFamily="34" charset="0"/>
              <a:buNone/>
              <a:defRPr/>
            </a:pPr>
            <a:r>
              <a:rPr lang="en-US" sz="2800" dirty="0" smtClean="0">
                <a:latin typeface="+mj-lt"/>
              </a:rPr>
              <a:t>IBHE Board Presentation</a:t>
            </a:r>
          </a:p>
          <a:p>
            <a:pPr algn="ctr" fontAlgn="auto">
              <a:spcBef>
                <a:spcPct val="20000"/>
              </a:spcBef>
              <a:spcAft>
                <a:spcPts val="0"/>
              </a:spcAft>
              <a:buFont typeface="Arial" pitchFamily="34" charset="0"/>
              <a:buNone/>
              <a:defRPr/>
            </a:pPr>
            <a:r>
              <a:rPr lang="en-US" sz="2800" dirty="0" smtClean="0">
                <a:latin typeface="+mj-lt"/>
              </a:rPr>
              <a:t>February </a:t>
            </a:r>
            <a:r>
              <a:rPr lang="en-US" sz="2800" dirty="0" smtClean="0">
                <a:latin typeface="+mj-lt"/>
              </a:rPr>
              <a:t>3</a:t>
            </a:r>
            <a:r>
              <a:rPr lang="en-US" sz="2800" dirty="0" smtClean="0">
                <a:latin typeface="+mj-lt"/>
              </a:rPr>
              <a:t>, 2015</a:t>
            </a:r>
            <a:endParaRPr lang="en-US" sz="2800" dirty="0">
              <a:latin typeface="+mj-lt"/>
            </a:endParaRPr>
          </a:p>
          <a:p>
            <a:pPr algn="ctr" fontAlgn="auto">
              <a:spcBef>
                <a:spcPct val="20000"/>
              </a:spcBef>
              <a:spcAft>
                <a:spcPts val="0"/>
              </a:spcAft>
              <a:buFont typeface="Arial" pitchFamily="34" charset="0"/>
              <a:buNone/>
              <a:defRPr/>
            </a:pPr>
            <a:endParaRPr lang="en-US" sz="2800" dirty="0">
              <a:latin typeface="+mj-lt"/>
            </a:endParaRPr>
          </a:p>
          <a:p>
            <a:pPr algn="ctr" fontAlgn="auto">
              <a:spcBef>
                <a:spcPct val="20000"/>
              </a:spcBef>
              <a:spcAft>
                <a:spcPts val="0"/>
              </a:spcAft>
              <a:buFont typeface="Arial" pitchFamily="34" charset="0"/>
              <a:buNone/>
              <a:defRPr/>
            </a:pPr>
            <a:r>
              <a:rPr lang="en-US" sz="2800" dirty="0" smtClean="0">
                <a:latin typeface="+mj-lt"/>
              </a:rPr>
              <a:t>Dr. Alan Phillips</a:t>
            </a:r>
          </a:p>
          <a:p>
            <a:pPr algn="ctr" fontAlgn="auto">
              <a:spcBef>
                <a:spcPct val="20000"/>
              </a:spcBef>
              <a:spcAft>
                <a:spcPts val="0"/>
              </a:spcAft>
              <a:buFont typeface="Arial" pitchFamily="34" charset="0"/>
              <a:buNone/>
              <a:defRPr/>
            </a:pPr>
            <a:endParaRPr lang="en-US" sz="2800" dirty="0">
              <a:latin typeface="+mj-lt"/>
            </a:endParaRPr>
          </a:p>
        </p:txBody>
      </p:sp>
      <p:pic>
        <p:nvPicPr>
          <p:cNvPr id="8" name="Picture 1"/>
          <p:cNvPicPr>
            <a:picLocks noChangeAspect="1" noChangeArrowheads="1"/>
          </p:cNvPicPr>
          <p:nvPr/>
        </p:nvPicPr>
        <p:blipFill>
          <a:blip r:embed="rId3" cstate="print"/>
          <a:srcRect/>
          <a:stretch>
            <a:fillRect/>
          </a:stretch>
        </p:blipFill>
        <p:spPr bwMode="auto">
          <a:xfrm>
            <a:off x="3416229" y="2414017"/>
            <a:ext cx="2249948" cy="1195455"/>
          </a:xfrm>
          <a:prstGeom prst="rect">
            <a:avLst/>
          </a:prstGeom>
          <a:noFill/>
          <a:ln w="9525">
            <a:noFill/>
            <a:miter lim="800000"/>
            <a:headEnd/>
            <a:tailEnd/>
          </a:ln>
          <a:effectLst/>
        </p:spPr>
      </p:pic>
      <p:sp>
        <p:nvSpPr>
          <p:cNvPr id="5" name="Rectangle 4"/>
          <p:cNvSpPr/>
          <p:nvPr/>
        </p:nvSpPr>
        <p:spPr>
          <a:xfrm>
            <a:off x="0" y="0"/>
            <a:ext cx="1295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28624" y="0"/>
            <a:ext cx="8229600" cy="1143000"/>
          </a:xfrm>
        </p:spPr>
        <p:txBody>
          <a:bodyPr/>
          <a:lstStyle/>
          <a:p>
            <a:pPr eaLnBrk="1" hangingPunct="1"/>
            <a:r>
              <a:rPr lang="en-US" sz="3200" b="1" u="sng" dirty="0" smtClean="0"/>
              <a:t>Performance Funding Model</a:t>
            </a:r>
            <a:r>
              <a:rPr lang="en-US" b="1" u="sng" dirty="0" smtClean="0"/>
              <a:t/>
            </a:r>
            <a:br>
              <a:rPr lang="en-US" b="1" u="sng" dirty="0" smtClean="0"/>
            </a:br>
            <a:r>
              <a:rPr lang="en-US" sz="2400" b="1" dirty="0" smtClean="0"/>
              <a:t>(Public </a:t>
            </a:r>
            <a:r>
              <a:rPr lang="en-US" sz="2400" b="1" dirty="0" smtClean="0"/>
              <a:t>Universities)</a:t>
            </a:r>
          </a:p>
        </p:txBody>
      </p:sp>
      <p:sp>
        <p:nvSpPr>
          <p:cNvPr id="24579" name="Content Placeholder 2"/>
          <p:cNvSpPr>
            <a:spLocks noGrp="1"/>
          </p:cNvSpPr>
          <p:nvPr>
            <p:ph idx="1"/>
          </p:nvPr>
        </p:nvSpPr>
        <p:spPr>
          <a:xfrm>
            <a:off x="304800" y="1066800"/>
            <a:ext cx="8458200" cy="5261811"/>
          </a:xfrm>
        </p:spPr>
        <p:txBody>
          <a:bodyPr>
            <a:noAutofit/>
          </a:bodyPr>
          <a:lstStyle/>
          <a:p>
            <a:pPr eaLnBrk="1" hangingPunct="1">
              <a:lnSpc>
                <a:spcPts val="2600"/>
              </a:lnSpc>
              <a:spcBef>
                <a:spcPts val="600"/>
              </a:spcBef>
              <a:spcAft>
                <a:spcPts val="600"/>
              </a:spcAft>
            </a:pPr>
            <a:r>
              <a:rPr lang="en-US" sz="2200" dirty="0" smtClean="0">
                <a:solidFill>
                  <a:schemeClr val="tx1"/>
                </a:solidFill>
              </a:rPr>
              <a:t>The model effectively balances the competing goals of increasing completions while rewarding institutions for improving the success of underserved populations.</a:t>
            </a:r>
          </a:p>
          <a:p>
            <a:pPr eaLnBrk="1" hangingPunct="1">
              <a:lnSpc>
                <a:spcPts val="2600"/>
              </a:lnSpc>
              <a:spcBef>
                <a:spcPts val="600"/>
              </a:spcBef>
              <a:spcAft>
                <a:spcPts val="600"/>
              </a:spcAft>
            </a:pPr>
            <a:r>
              <a:rPr lang="en-US" sz="2200" dirty="0" smtClean="0">
                <a:solidFill>
                  <a:schemeClr val="tx1"/>
                </a:solidFill>
              </a:rPr>
              <a:t>All steps are identical at each university, and each institution’s formula is calculated independently</a:t>
            </a:r>
          </a:p>
          <a:p>
            <a:pPr eaLnBrk="1" hangingPunct="1">
              <a:lnSpc>
                <a:spcPts val="2600"/>
              </a:lnSpc>
              <a:spcBef>
                <a:spcPts val="600"/>
              </a:spcBef>
              <a:spcAft>
                <a:spcPts val="600"/>
              </a:spcAft>
            </a:pPr>
            <a:r>
              <a:rPr lang="en-US" sz="2200" dirty="0" smtClean="0">
                <a:solidFill>
                  <a:schemeClr val="tx1"/>
                </a:solidFill>
              </a:rPr>
              <a:t>The model accounts for each institution’s unique mission by adding a weight to each measure.</a:t>
            </a:r>
          </a:p>
          <a:p>
            <a:pPr eaLnBrk="1" hangingPunct="1">
              <a:lnSpc>
                <a:spcPts val="2600"/>
              </a:lnSpc>
              <a:spcBef>
                <a:spcPts val="600"/>
              </a:spcBef>
              <a:spcAft>
                <a:spcPts val="600"/>
              </a:spcAft>
            </a:pPr>
            <a:r>
              <a:rPr lang="en-US" sz="2200" dirty="0" smtClean="0">
                <a:solidFill>
                  <a:schemeClr val="tx1"/>
                </a:solidFill>
              </a:rPr>
              <a:t>Funds are distributed on a pro rata basis according to each institution’s formula calculation.</a:t>
            </a:r>
          </a:p>
          <a:p>
            <a:pPr eaLnBrk="1" hangingPunct="1">
              <a:lnSpc>
                <a:spcPts val="2600"/>
              </a:lnSpc>
              <a:spcBef>
                <a:spcPts val="600"/>
              </a:spcBef>
              <a:spcAft>
                <a:spcPts val="600"/>
              </a:spcAft>
            </a:pPr>
            <a:r>
              <a:rPr lang="en-US" sz="2200" dirty="0" smtClean="0">
                <a:solidFill>
                  <a:schemeClr val="tx1"/>
                </a:solidFill>
              </a:rPr>
              <a:t>The formula calculation for each institution will change each year based on annually updated data.</a:t>
            </a:r>
          </a:p>
          <a:p>
            <a:pPr eaLnBrk="1" hangingPunct="1">
              <a:lnSpc>
                <a:spcPts val="2600"/>
              </a:lnSpc>
              <a:spcBef>
                <a:spcPts val="600"/>
              </a:spcBef>
              <a:spcAft>
                <a:spcPts val="600"/>
              </a:spcAft>
            </a:pPr>
            <a:r>
              <a:rPr lang="en-US" sz="2200" dirty="0" smtClean="0">
                <a:solidFill>
                  <a:schemeClr val="tx1"/>
                </a:solidFill>
              </a:rPr>
              <a:t>The model is not prescriptive in how to achieve excellence and success (what, not how).</a:t>
            </a:r>
          </a:p>
        </p:txBody>
      </p:sp>
      <p:sp>
        <p:nvSpPr>
          <p:cNvPr id="24580" name="Footer Placeholder 4"/>
          <p:cNvSpPr>
            <a:spLocks noGrp="1"/>
          </p:cNvSpPr>
          <p:nvPr>
            <p:ph type="ftr" sz="quarter" idx="11"/>
          </p:nvPr>
        </p:nvSpPr>
        <p:spPr bwMode="auto">
          <a:xfrm>
            <a:off x="122238" y="6432550"/>
            <a:ext cx="2895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D9D9D9"/>
                </a:solidFill>
              </a:rPr>
              <a:t>IBHE Presentation</a:t>
            </a:r>
          </a:p>
        </p:txBody>
      </p:sp>
      <p:sp>
        <p:nvSpPr>
          <p:cNvPr id="24581" name="Slide Number Placeholder 5"/>
          <p:cNvSpPr>
            <a:spLocks noGrp="1"/>
          </p:cNvSpPr>
          <p:nvPr>
            <p:ph type="sldNum" sz="quarter" idx="12"/>
          </p:nvPr>
        </p:nvSpPr>
        <p:spPr bwMode="auto">
          <a:xfrm>
            <a:off x="8577263" y="6438900"/>
            <a:ext cx="452437"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D2140F9A-A41E-4CAF-9947-F88D3201EE57}" type="slidenum">
              <a:rPr lang="en-US" smtClean="0">
                <a:solidFill>
                  <a:srgbClr val="D9D9D9"/>
                </a:solidFill>
              </a:rPr>
              <a:pPr fontAlgn="base">
                <a:spcBef>
                  <a:spcPct val="0"/>
                </a:spcBef>
                <a:spcAft>
                  <a:spcPct val="0"/>
                </a:spcAft>
                <a:defRPr/>
              </a:pPr>
              <a:t>10</a:t>
            </a:fld>
            <a:endParaRPr lang="en-US" smtClean="0">
              <a:solidFill>
                <a:srgbClr val="D9D9D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66800" y="97975"/>
            <a:ext cx="7239000" cy="587825"/>
          </a:xfrm>
        </p:spPr>
        <p:txBody>
          <a:bodyPr>
            <a:noAutofit/>
          </a:bodyPr>
          <a:lstStyle/>
          <a:p>
            <a:pPr eaLnBrk="1" hangingPunct="1"/>
            <a:r>
              <a:rPr lang="en-US" sz="3600" b="1" u="sng" dirty="0" smtClean="0"/>
              <a:t>FY16 </a:t>
            </a:r>
            <a:r>
              <a:rPr lang="en-US" sz="3600" b="1" u="sng" dirty="0" smtClean="0"/>
              <a:t>Capital Improvements</a:t>
            </a:r>
          </a:p>
        </p:txBody>
      </p:sp>
      <p:sp>
        <p:nvSpPr>
          <p:cNvPr id="11" name="Content Placeholder 7"/>
          <p:cNvSpPr txBox="1">
            <a:spLocks/>
          </p:cNvSpPr>
          <p:nvPr/>
        </p:nvSpPr>
        <p:spPr bwMode="auto">
          <a:xfrm>
            <a:off x="304800" y="970808"/>
            <a:ext cx="8382000" cy="4820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25000" lnSpcReduction="20000"/>
          </a:bodyPr>
          <a:lstStyle/>
          <a:p>
            <a:pPr marL="548640" lvl="1" indent="-274320">
              <a:spcBef>
                <a:spcPts val="600"/>
              </a:spcBef>
              <a:spcAft>
                <a:spcPts val="600"/>
              </a:spcAft>
              <a:buFont typeface="Arial" pitchFamily="34" charset="0"/>
              <a:buChar char="•"/>
              <a:defRPr/>
            </a:pPr>
            <a:r>
              <a:rPr lang="en-US" sz="8000" dirty="0"/>
              <a:t>Capital renewal funding provides critical support to protect the state’s capital investment. </a:t>
            </a:r>
          </a:p>
          <a:p>
            <a:pPr marL="548640" lvl="1" indent="-274320">
              <a:spcBef>
                <a:spcPts val="600"/>
              </a:spcBef>
              <a:spcAft>
                <a:spcPts val="600"/>
              </a:spcAft>
              <a:buFont typeface="Arial" pitchFamily="34" charset="0"/>
              <a:buChar char="•"/>
              <a:defRPr/>
            </a:pPr>
            <a:r>
              <a:rPr lang="en-US" sz="8000" dirty="0"/>
              <a:t>Improving campus facilities helps schools attract, recruit, and retain students. Support for library projects, and science labs, and other campus facilities address multiple goals of the Illinois Public Agenda.</a:t>
            </a:r>
          </a:p>
          <a:p>
            <a:pPr marL="548640" lvl="1" indent="-274320">
              <a:spcBef>
                <a:spcPts val="600"/>
              </a:spcBef>
              <a:spcAft>
                <a:spcPts val="600"/>
              </a:spcAft>
              <a:buFont typeface="Arial" pitchFamily="34" charset="0"/>
              <a:buChar char="•"/>
              <a:defRPr/>
            </a:pPr>
            <a:r>
              <a:rPr lang="en-US" sz="8000" dirty="0"/>
              <a:t>Last Year, the Board approved a new capital project list for </a:t>
            </a:r>
            <a:r>
              <a:rPr lang="en-US" sz="8000" dirty="0" smtClean="0"/>
              <a:t>FY15 </a:t>
            </a:r>
            <a:r>
              <a:rPr lang="en-US" sz="8000" dirty="0"/>
              <a:t>and indicated support for Illinois Jobs Now! projects.</a:t>
            </a:r>
          </a:p>
          <a:p>
            <a:pPr marL="548640" lvl="1" indent="-274320">
              <a:spcBef>
                <a:spcPts val="600"/>
              </a:spcBef>
              <a:spcAft>
                <a:spcPts val="600"/>
              </a:spcAft>
              <a:buFont typeface="Arial" pitchFamily="34" charset="0"/>
              <a:buChar char="•"/>
              <a:defRPr/>
            </a:pPr>
            <a:r>
              <a:rPr lang="en-US" sz="8000" dirty="0" smtClean="0"/>
              <a:t>Unfortunately, </a:t>
            </a:r>
            <a:r>
              <a:rPr lang="en-US" sz="8000" dirty="0"/>
              <a:t>there was no Capital Bill in </a:t>
            </a:r>
            <a:r>
              <a:rPr lang="en-US" sz="8000" dirty="0" smtClean="0"/>
              <a:t>FY15, </a:t>
            </a:r>
            <a:r>
              <a:rPr lang="en-US" sz="8000" dirty="0"/>
              <a:t>and the </a:t>
            </a:r>
            <a:r>
              <a:rPr lang="en-US" sz="8000" dirty="0" smtClean="0"/>
              <a:t>FY16 </a:t>
            </a:r>
            <a:r>
              <a:rPr lang="en-US" sz="8000" dirty="0"/>
              <a:t>project list is nearly identical to the </a:t>
            </a:r>
            <a:r>
              <a:rPr lang="en-US" sz="8000" dirty="0" smtClean="0"/>
              <a:t>FY15 </a:t>
            </a:r>
            <a:r>
              <a:rPr lang="en-US" sz="8000" dirty="0" smtClean="0"/>
              <a:t>list.</a:t>
            </a:r>
          </a:p>
          <a:p>
            <a:pPr marL="548640" lvl="1" indent="-274320">
              <a:spcBef>
                <a:spcPts val="600"/>
              </a:spcBef>
              <a:spcAft>
                <a:spcPts val="600"/>
              </a:spcAft>
              <a:buFont typeface="Arial" pitchFamily="34" charset="0"/>
              <a:buChar char="•"/>
              <a:defRPr/>
            </a:pPr>
            <a:r>
              <a:rPr lang="en-US" sz="8000" dirty="0" smtClean="0"/>
              <a:t>The only exceptions are for those projects that are either self-funded </a:t>
            </a:r>
            <a:r>
              <a:rPr lang="en-US" sz="8000" dirty="0"/>
              <a:t>by the institution or removed from institutional priority lists. </a:t>
            </a:r>
          </a:p>
          <a:p>
            <a:pPr marL="548640" lvl="1" indent="-274320">
              <a:spcBef>
                <a:spcPts val="600"/>
              </a:spcBef>
              <a:spcAft>
                <a:spcPts val="600"/>
              </a:spcAft>
              <a:buFont typeface="Arial" pitchFamily="34" charset="0"/>
              <a:buChar char="•"/>
              <a:defRPr/>
            </a:pPr>
            <a:r>
              <a:rPr lang="en-US" sz="8000" dirty="0"/>
              <a:t>To date, nearly </a:t>
            </a:r>
            <a:r>
              <a:rPr lang="en-US" sz="8000" dirty="0" smtClean="0"/>
              <a:t>$1.1B </a:t>
            </a:r>
            <a:r>
              <a:rPr lang="en-US" sz="8000" dirty="0"/>
              <a:t>in Illinois Jobs Now! higher education capital funds have been released. </a:t>
            </a:r>
          </a:p>
          <a:p>
            <a:pPr marL="548640" lvl="1" indent="-274320">
              <a:spcBef>
                <a:spcPts val="600"/>
              </a:spcBef>
              <a:spcAft>
                <a:spcPts val="600"/>
              </a:spcAft>
              <a:buFont typeface="Arial" pitchFamily="34" charset="0"/>
              <a:buChar char="•"/>
              <a:defRPr/>
            </a:pPr>
            <a:r>
              <a:rPr lang="en-US" sz="8000" dirty="0" smtClean="0"/>
              <a:t>We estimate the current the </a:t>
            </a:r>
            <a:r>
              <a:rPr lang="en-US" sz="8000" dirty="0"/>
              <a:t>deferred maintenance backlog </a:t>
            </a:r>
            <a:r>
              <a:rPr lang="en-US" sz="8000" dirty="0" smtClean="0"/>
              <a:t>to be </a:t>
            </a:r>
            <a:r>
              <a:rPr lang="en-US" sz="8000" dirty="0" smtClean="0"/>
              <a:t>in excess of $3.5B</a:t>
            </a:r>
            <a:r>
              <a:rPr lang="en-US" sz="8000" dirty="0" smtClean="0"/>
              <a:t>.</a:t>
            </a:r>
            <a:endParaRPr lang="en-US" sz="8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3200" b="1" u="sng" dirty="0" smtClean="0"/>
              <a:t>FY 16 Capital Budget Recommendations</a:t>
            </a:r>
          </a:p>
        </p:txBody>
      </p:sp>
      <p:sp>
        <p:nvSpPr>
          <p:cNvPr id="5" name="Rectangle 4"/>
          <p:cNvSpPr/>
          <p:nvPr/>
        </p:nvSpPr>
        <p:spPr>
          <a:xfrm>
            <a:off x="457200" y="1066800"/>
            <a:ext cx="8229600" cy="5361468"/>
          </a:xfrm>
          <a:prstGeom prst="rect">
            <a:avLst/>
          </a:prstGeom>
        </p:spPr>
        <p:txBody>
          <a:bodyPr wrap="square">
            <a:spAutoFit/>
          </a:bodyPr>
          <a:lstStyle/>
          <a:p>
            <a:pPr marL="548640" lvl="1" indent="-274320">
              <a:lnSpc>
                <a:spcPct val="80000"/>
              </a:lnSpc>
              <a:spcBef>
                <a:spcPts val="600"/>
              </a:spcBef>
              <a:spcAft>
                <a:spcPts val="600"/>
              </a:spcAft>
              <a:buFont typeface="Arial" pitchFamily="34" charset="0"/>
              <a:buChar char="•"/>
              <a:defRPr/>
            </a:pPr>
            <a:r>
              <a:rPr lang="en-US" sz="2000" dirty="0" smtClean="0"/>
              <a:t>The FY 2016 IBHE Capital budget recommendations total approximately $1.6 billion and closely reflect the Board’s FY 2015 recommendation project list. </a:t>
            </a:r>
          </a:p>
          <a:p>
            <a:pPr marL="548640" lvl="1" indent="-274320">
              <a:lnSpc>
                <a:spcPct val="80000"/>
              </a:lnSpc>
              <a:spcBef>
                <a:spcPts val="600"/>
              </a:spcBef>
              <a:spcAft>
                <a:spcPts val="600"/>
              </a:spcAft>
              <a:buFont typeface="Arial" pitchFamily="34" charset="0"/>
              <a:buChar char="•"/>
              <a:defRPr/>
            </a:pPr>
            <a:r>
              <a:rPr lang="en-US" sz="2000" dirty="0" smtClean="0"/>
              <a:t>Estimated project costs have been updated by universities to reflect cost escalation and various changes in scope or other features of the project.  </a:t>
            </a:r>
            <a:endParaRPr lang="en-US" sz="2000" dirty="0" smtClean="0"/>
          </a:p>
          <a:p>
            <a:pPr marL="548640" lvl="1" indent="-274320">
              <a:lnSpc>
                <a:spcPct val="80000"/>
              </a:lnSpc>
              <a:spcBef>
                <a:spcPts val="600"/>
              </a:spcBef>
              <a:spcAft>
                <a:spcPts val="600"/>
              </a:spcAft>
              <a:buFont typeface="Arial" pitchFamily="34" charset="0"/>
              <a:buChar char="•"/>
              <a:defRPr/>
            </a:pPr>
            <a:r>
              <a:rPr lang="en-US" sz="2000" dirty="0" smtClean="0"/>
              <a:t>The </a:t>
            </a:r>
            <a:r>
              <a:rPr lang="en-US" sz="2000" dirty="0" smtClean="0"/>
              <a:t>recommendations continue to support the release of funds for the FY 2010 Illinois Jobs Now! capital projects.  </a:t>
            </a:r>
            <a:endParaRPr lang="en-US" sz="2000" dirty="0" smtClean="0"/>
          </a:p>
          <a:p>
            <a:pPr marL="548640" lvl="1" indent="-274320">
              <a:lnSpc>
                <a:spcPct val="80000"/>
              </a:lnSpc>
              <a:spcBef>
                <a:spcPts val="600"/>
              </a:spcBef>
              <a:spcAft>
                <a:spcPts val="600"/>
              </a:spcAft>
              <a:buFont typeface="Arial" pitchFamily="34" charset="0"/>
              <a:buChar char="•"/>
              <a:defRPr/>
            </a:pPr>
            <a:r>
              <a:rPr lang="en-US" sz="2000" dirty="0" smtClean="0"/>
              <a:t>The </a:t>
            </a:r>
            <a:r>
              <a:rPr lang="en-US" sz="2000" dirty="0" smtClean="0"/>
              <a:t>recommendations </a:t>
            </a:r>
            <a:r>
              <a:rPr lang="en-US" sz="2000" dirty="0" smtClean="0"/>
              <a:t>include:</a:t>
            </a:r>
          </a:p>
          <a:p>
            <a:pPr marL="1005840" lvl="2" indent="-274320">
              <a:lnSpc>
                <a:spcPct val="80000"/>
              </a:lnSpc>
              <a:spcBef>
                <a:spcPts val="600"/>
              </a:spcBef>
              <a:spcAft>
                <a:spcPts val="600"/>
              </a:spcAft>
              <a:buFont typeface="Arial" pitchFamily="34" charset="0"/>
              <a:buChar char="•"/>
              <a:defRPr/>
            </a:pPr>
            <a:r>
              <a:rPr lang="en-US" sz="2000" dirty="0" smtClean="0"/>
              <a:t>$350 </a:t>
            </a:r>
            <a:r>
              <a:rPr lang="en-US" sz="2000" dirty="0" smtClean="0"/>
              <a:t>million for capital renewal funding, historically the Board’s top </a:t>
            </a:r>
            <a:r>
              <a:rPr lang="en-US" sz="2000" dirty="0" smtClean="0"/>
              <a:t>priority.</a:t>
            </a:r>
          </a:p>
          <a:p>
            <a:pPr marL="1005840" lvl="2" indent="-274320">
              <a:lnSpc>
                <a:spcPct val="80000"/>
              </a:lnSpc>
              <a:spcBef>
                <a:spcPts val="600"/>
              </a:spcBef>
              <a:spcAft>
                <a:spcPts val="600"/>
              </a:spcAft>
              <a:buFont typeface="Arial" pitchFamily="34" charset="0"/>
              <a:buChar char="•"/>
              <a:defRPr/>
            </a:pPr>
            <a:r>
              <a:rPr lang="en-US" sz="2000" dirty="0" smtClean="0"/>
              <a:t>F</a:t>
            </a:r>
            <a:r>
              <a:rPr lang="en-US" sz="2000" dirty="0" smtClean="0"/>
              <a:t>unding </a:t>
            </a:r>
            <a:r>
              <a:rPr lang="en-US" sz="2000" dirty="0" smtClean="0"/>
              <a:t>for 31 renovation and construction projects at public universities and </a:t>
            </a:r>
            <a:r>
              <a:rPr lang="en-US" sz="2000" dirty="0" smtClean="0"/>
              <a:t>IMSA.</a:t>
            </a:r>
          </a:p>
          <a:p>
            <a:pPr marL="1005840" lvl="2" indent="-274320">
              <a:lnSpc>
                <a:spcPct val="80000"/>
              </a:lnSpc>
              <a:spcBef>
                <a:spcPts val="600"/>
              </a:spcBef>
              <a:spcAft>
                <a:spcPts val="600"/>
              </a:spcAft>
              <a:buFont typeface="Arial" pitchFamily="34" charset="0"/>
              <a:buChar char="•"/>
              <a:defRPr/>
            </a:pPr>
            <a:r>
              <a:rPr lang="en-US" sz="2000" dirty="0" smtClean="0"/>
              <a:t>F</a:t>
            </a:r>
            <a:r>
              <a:rPr lang="en-US" sz="2000" dirty="0" smtClean="0"/>
              <a:t>unding </a:t>
            </a:r>
            <a:r>
              <a:rPr lang="en-US" sz="2000" dirty="0" smtClean="0"/>
              <a:t>for the ICCB’s top-ranked </a:t>
            </a:r>
            <a:r>
              <a:rPr lang="en-US" sz="2000" dirty="0" smtClean="0"/>
              <a:t>31 </a:t>
            </a:r>
            <a:r>
              <a:rPr lang="en-US" sz="2000" dirty="0" smtClean="0"/>
              <a:t>requested community college projects</a:t>
            </a:r>
            <a:r>
              <a:rPr lang="en-US" sz="2000" dirty="0" smtClean="0"/>
              <a:t>.</a:t>
            </a:r>
          </a:p>
          <a:p>
            <a:pPr marL="1005840" lvl="2" indent="-274320">
              <a:lnSpc>
                <a:spcPct val="80000"/>
              </a:lnSpc>
              <a:spcBef>
                <a:spcPts val="600"/>
              </a:spcBef>
              <a:spcAft>
                <a:spcPts val="600"/>
              </a:spcAft>
              <a:buFont typeface="Arial" pitchFamily="34" charset="0"/>
              <a:buChar char="•"/>
              <a:defRPr/>
            </a:pPr>
            <a:r>
              <a:rPr lang="en-US" sz="2000" dirty="0" smtClean="0"/>
              <a:t>$48M for escalation costs and </a:t>
            </a:r>
            <a:r>
              <a:rPr lang="en-US" sz="2000" dirty="0" smtClean="0"/>
              <a:t>emergencies.</a:t>
            </a:r>
          </a:p>
          <a:p>
            <a:pPr marL="1005840" lvl="2" indent="-274320">
              <a:lnSpc>
                <a:spcPct val="80000"/>
              </a:lnSpc>
              <a:spcBef>
                <a:spcPts val="600"/>
              </a:spcBef>
              <a:spcAft>
                <a:spcPts val="600"/>
              </a:spcAft>
              <a:buFont typeface="Arial" pitchFamily="34" charset="0"/>
              <a:buChar char="•"/>
              <a:defRPr/>
            </a:pP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21486" cy="4218709"/>
          </a:xfrm>
        </p:spPr>
        <p:txBody>
          <a:bodyPr>
            <a:noAutofit/>
          </a:bodyPr>
          <a:lstStyle/>
          <a:p>
            <a:pPr marL="274320" indent="-274320" eaLnBrk="1" fontAlgn="auto" hangingPunct="1">
              <a:lnSpc>
                <a:spcPts val="3000"/>
              </a:lnSpc>
              <a:spcBef>
                <a:spcPts val="600"/>
              </a:spcBef>
              <a:spcAft>
                <a:spcPts val="600"/>
              </a:spcAft>
              <a:buFont typeface="Arial" pitchFamily="34" charset="0"/>
              <a:buChar char="•"/>
              <a:defRPr/>
            </a:pPr>
            <a:r>
              <a:rPr lang="en-US" sz="2800" dirty="0" smtClean="0">
                <a:solidFill>
                  <a:schemeClr val="tx1"/>
                </a:solidFill>
              </a:rPr>
              <a:t>The </a:t>
            </a:r>
            <a:r>
              <a:rPr lang="en-US" sz="2800" dirty="0" smtClean="0">
                <a:solidFill>
                  <a:schemeClr val="tx1"/>
                </a:solidFill>
              </a:rPr>
              <a:t>FY16 </a:t>
            </a:r>
            <a:r>
              <a:rPr lang="en-US" sz="2800" dirty="0" smtClean="0">
                <a:solidFill>
                  <a:schemeClr val="tx1"/>
                </a:solidFill>
              </a:rPr>
              <a:t>Higher Education Budget Recommendation focuses funding on the goals of the </a:t>
            </a:r>
            <a:r>
              <a:rPr lang="en-US" sz="2800" i="1" dirty="0" smtClean="0">
                <a:solidFill>
                  <a:schemeClr val="tx1"/>
                </a:solidFill>
              </a:rPr>
              <a:t>Illinois Public Agenda</a:t>
            </a:r>
            <a:r>
              <a:rPr lang="en-US" sz="2800" i="1" dirty="0" smtClean="0">
                <a:solidFill>
                  <a:schemeClr val="tx1"/>
                </a:solidFill>
              </a:rPr>
              <a:t>.</a:t>
            </a:r>
          </a:p>
          <a:p>
            <a:pPr marL="274320" indent="-274320" eaLnBrk="1" fontAlgn="auto" hangingPunct="1">
              <a:lnSpc>
                <a:spcPts val="3000"/>
              </a:lnSpc>
              <a:spcBef>
                <a:spcPts val="600"/>
              </a:spcBef>
              <a:spcAft>
                <a:spcPts val="600"/>
              </a:spcAft>
              <a:buFont typeface="Arial" pitchFamily="34" charset="0"/>
              <a:buChar char="•"/>
              <a:defRPr/>
            </a:pPr>
            <a:r>
              <a:rPr lang="en-US" sz="2800" dirty="0" smtClean="0">
                <a:solidFill>
                  <a:schemeClr val="tx1"/>
                </a:solidFill>
              </a:rPr>
              <a:t>This year we are not using a step budget approach.</a:t>
            </a:r>
          </a:p>
          <a:p>
            <a:pPr marL="274320" indent="-274320" eaLnBrk="1" fontAlgn="auto" hangingPunct="1">
              <a:lnSpc>
                <a:spcPts val="3000"/>
              </a:lnSpc>
              <a:spcBef>
                <a:spcPts val="600"/>
              </a:spcBef>
              <a:spcAft>
                <a:spcPts val="600"/>
              </a:spcAft>
              <a:buFont typeface="Arial" pitchFamily="34" charset="0"/>
              <a:buChar char="•"/>
              <a:defRPr/>
            </a:pPr>
            <a:r>
              <a:rPr lang="en-US" sz="2800" dirty="0" smtClean="0">
                <a:solidFill>
                  <a:schemeClr val="tx1"/>
                </a:solidFill>
              </a:rPr>
              <a:t> Instead we will be recommending a budget that </a:t>
            </a:r>
            <a:r>
              <a:rPr lang="en-US" sz="2800" dirty="0" smtClean="0"/>
              <a:t>represents a “Maintenance” level of funding.</a:t>
            </a:r>
            <a:endParaRPr lang="en-US" sz="2800" dirty="0" smtClean="0">
              <a:solidFill>
                <a:schemeClr val="tx1"/>
              </a:solidFill>
            </a:endParaRPr>
          </a:p>
          <a:p>
            <a:pPr marL="274320" indent="-274320" eaLnBrk="1" fontAlgn="auto" hangingPunct="1">
              <a:lnSpc>
                <a:spcPts val="3000"/>
              </a:lnSpc>
              <a:spcBef>
                <a:spcPts val="600"/>
              </a:spcBef>
              <a:spcAft>
                <a:spcPts val="600"/>
              </a:spcAft>
              <a:buFont typeface="Arial" pitchFamily="34" charset="0"/>
              <a:buChar char="•"/>
              <a:defRPr/>
            </a:pPr>
            <a:r>
              <a:rPr lang="en-US" sz="2800" dirty="0" smtClean="0">
                <a:solidFill>
                  <a:schemeClr val="tx1"/>
                </a:solidFill>
              </a:rPr>
              <a:t>As in previous years, the recommendation </a:t>
            </a:r>
            <a:r>
              <a:rPr lang="en-US" sz="2800" dirty="0" smtClean="0">
                <a:solidFill>
                  <a:schemeClr val="tx1"/>
                </a:solidFill>
              </a:rPr>
              <a:t>also allocates a portion of the funding to colleges and universities based on performance</a:t>
            </a:r>
            <a:r>
              <a:rPr lang="en-US" sz="2800" dirty="0" smtClean="0">
                <a:solidFill>
                  <a:schemeClr val="tx1"/>
                </a:solidFill>
              </a:rPr>
              <a:t>.</a:t>
            </a:r>
          </a:p>
          <a:p>
            <a:pPr marL="274320" indent="-274320" eaLnBrk="1" fontAlgn="auto" hangingPunct="1">
              <a:lnSpc>
                <a:spcPts val="3000"/>
              </a:lnSpc>
              <a:spcBef>
                <a:spcPts val="600"/>
              </a:spcBef>
              <a:spcAft>
                <a:spcPts val="600"/>
              </a:spcAft>
              <a:buFont typeface="Arial" pitchFamily="34" charset="0"/>
              <a:buChar char="•"/>
              <a:defRPr/>
            </a:pPr>
            <a:endParaRPr lang="en-US" sz="2800" dirty="0" smtClean="0">
              <a:solidFill>
                <a:schemeClr val="tx1"/>
              </a:solidFill>
            </a:endParaRPr>
          </a:p>
        </p:txBody>
      </p:sp>
      <p:sp>
        <p:nvSpPr>
          <p:cNvPr id="8" name="Title 1"/>
          <p:cNvSpPr>
            <a:spLocks noGrp="1"/>
          </p:cNvSpPr>
          <p:nvPr>
            <p:ph type="title"/>
          </p:nvPr>
        </p:nvSpPr>
        <p:spPr>
          <a:xfrm>
            <a:off x="1066800" y="174175"/>
            <a:ext cx="7239000" cy="587825"/>
          </a:xfrm>
        </p:spPr>
        <p:txBody>
          <a:bodyPr>
            <a:noAutofit/>
          </a:bodyPr>
          <a:lstStyle/>
          <a:p>
            <a:pPr eaLnBrk="1" hangingPunct="1"/>
            <a:r>
              <a:rPr lang="en-US" sz="3600" b="1" u="sng" dirty="0" smtClean="0"/>
              <a:t>Summary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788" y="2465388"/>
            <a:ext cx="8229600" cy="1143000"/>
          </a:xfrm>
        </p:spPr>
        <p:txBody>
          <a:bodyPr rtlCol="0">
            <a:normAutofit/>
          </a:bodyPr>
          <a:lstStyle/>
          <a:p>
            <a:pPr eaLnBrk="1" fontAlgn="auto" hangingPunct="1">
              <a:spcAft>
                <a:spcPts val="0"/>
              </a:spcAft>
              <a:defRPr/>
            </a:pPr>
            <a:r>
              <a:rPr lang="en-US" sz="3600" b="1" u="sng" dirty="0" smtClean="0"/>
              <a:t>Questions/Comments?</a:t>
            </a:r>
            <a:endParaRPr lang="en-US" sz="3600" b="1"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788" y="2465388"/>
            <a:ext cx="8229600" cy="1143000"/>
          </a:xfrm>
        </p:spPr>
        <p:txBody>
          <a:bodyPr rtlCol="0">
            <a:normAutofit/>
          </a:bodyPr>
          <a:lstStyle/>
          <a:p>
            <a:pPr eaLnBrk="1" fontAlgn="auto" hangingPunct="1">
              <a:spcAft>
                <a:spcPts val="0"/>
              </a:spcAft>
              <a:defRPr/>
            </a:pPr>
            <a:r>
              <a:rPr lang="en-US" sz="3600" b="1" u="sng" dirty="0" smtClean="0"/>
              <a:t>Backup</a:t>
            </a:r>
            <a:endParaRPr lang="en-US" sz="3600"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990600"/>
            <a:ext cx="8035637" cy="5309146"/>
          </a:xfrm>
          <a:prstGeom prst="rect">
            <a:avLst/>
          </a:prstGeom>
          <a:noFill/>
        </p:spPr>
        <p:txBody>
          <a:bodyPr wrap="square" rtlCol="0">
            <a:spAutoFit/>
          </a:bodyPr>
          <a:lstStyle/>
          <a:p>
            <a:pPr marL="342900" indent="-342900">
              <a:spcBef>
                <a:spcPts val="600"/>
              </a:spcBef>
              <a:buFont typeface="Arial" pitchFamily="34" charset="0"/>
              <a:buChar char="•"/>
            </a:pPr>
            <a:r>
              <a:rPr lang="en-US" u="sng" dirty="0" smtClean="0"/>
              <a:t>The Higher Education Cooperation Act (HECA) </a:t>
            </a:r>
            <a:r>
              <a:rPr lang="en-US" dirty="0" smtClean="0"/>
              <a:t>was designed to promote effective use of resources though cooperation among institutions, to achieve an equitable distribution of education services, and to develop innovative concepts and applications. </a:t>
            </a:r>
          </a:p>
          <a:p>
            <a:pPr marL="342900" indent="-342900">
              <a:spcBef>
                <a:spcPts val="600"/>
              </a:spcBef>
              <a:buFont typeface="Arial" pitchFamily="34" charset="0"/>
              <a:buChar char="•"/>
            </a:pPr>
            <a:r>
              <a:rPr lang="en-US" dirty="0" smtClean="0"/>
              <a:t>The HECA Grant Program was first administered by the Board of Higher Education in 1972 with funding last through the end of fiscal year 2008 (38 years).   </a:t>
            </a:r>
          </a:p>
          <a:p>
            <a:pPr marL="342900" indent="-342900">
              <a:spcBef>
                <a:spcPts val="600"/>
              </a:spcBef>
              <a:buFont typeface="Arial" pitchFamily="34" charset="0"/>
              <a:buChar char="•"/>
            </a:pPr>
            <a:r>
              <a:rPr lang="en-US" dirty="0" smtClean="0"/>
              <a:t>During that time, HECA grants were awarded to hundreds of public and private higher educational institutions across Illinois to promote institutional cooperation and to provide funding for innovative educational activities. </a:t>
            </a:r>
            <a:r>
              <a:rPr lang="en-US" u="sng" dirty="0" smtClean="0"/>
              <a:t>  Funding for HECA grants declined from a high of $10.3M in 2004 to $0.0 in 2009.</a:t>
            </a:r>
          </a:p>
          <a:p>
            <a:pPr marL="342900" indent="-342900">
              <a:spcBef>
                <a:spcPts val="600"/>
              </a:spcBef>
              <a:buFont typeface="Arial" pitchFamily="34" charset="0"/>
              <a:buChar char="•"/>
            </a:pPr>
            <a:r>
              <a:rPr lang="en-US" dirty="0" smtClean="0"/>
              <a:t>The </a:t>
            </a:r>
            <a:r>
              <a:rPr lang="en-US" u="sng" dirty="0" smtClean="0"/>
              <a:t>State Matching Grant Program </a:t>
            </a:r>
            <a:r>
              <a:rPr lang="en-US" dirty="0" smtClean="0"/>
              <a:t>offered incentives for Illinois colleges and universities in the competition for federal research grants and contracts.  Allocations were determined by successful performance in prior year research and development and were to used to acquire federal matching funds for these projects.  </a:t>
            </a:r>
            <a:r>
              <a:rPr lang="en-US" u="sng" dirty="0" smtClean="0"/>
              <a:t>Funding for the State Matching Grant Program declined from a high of $9.5M in 2005 to $0.0 in 2009.</a:t>
            </a:r>
            <a:endParaRPr lang="en-US" dirty="0" smtClean="0"/>
          </a:p>
        </p:txBody>
      </p:sp>
      <p:sp>
        <p:nvSpPr>
          <p:cNvPr id="4" name="Title 1"/>
          <p:cNvSpPr txBox="1">
            <a:spLocks/>
          </p:cNvSpPr>
          <p:nvPr/>
        </p:nvSpPr>
        <p:spPr>
          <a:xfrm>
            <a:off x="685800" y="152400"/>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sng" strike="noStrike" kern="1200" cap="none" spc="0" normalizeH="0" baseline="0" noProof="0" dirty="0" smtClean="0">
                <a:ln>
                  <a:noFill/>
                </a:ln>
                <a:solidFill>
                  <a:schemeClr val="tx1"/>
                </a:solidFill>
                <a:effectLst/>
                <a:uLnTx/>
                <a:uFillTx/>
                <a:latin typeface="+mj-lt"/>
                <a:ea typeface="+mj-ea"/>
                <a:cs typeface="+mj-cs"/>
              </a:rPr>
              <a:t>HECA and State Matching</a:t>
            </a:r>
            <a:r>
              <a:rPr kumimoji="0" lang="en-US" sz="3200" b="1" i="0" u="sng" strike="noStrike" kern="1200" cap="none" spc="0" normalizeH="0" noProof="0" dirty="0" smtClean="0">
                <a:ln>
                  <a:noFill/>
                </a:ln>
                <a:solidFill>
                  <a:schemeClr val="tx1"/>
                </a:solidFill>
                <a:effectLst/>
                <a:uLnTx/>
                <a:uFillTx/>
                <a:latin typeface="+mj-lt"/>
                <a:ea typeface="+mj-ea"/>
                <a:cs typeface="+mj-cs"/>
              </a:rPr>
              <a:t> Grant Programs</a:t>
            </a:r>
            <a:endParaRPr kumimoji="0" lang="en-US" sz="3200" b="1" i="0" u="sng" strike="noStrike" kern="1200" cap="none" spc="0" normalizeH="0" baseline="0" noProof="0" dirty="0">
              <a:ln>
                <a:noFill/>
              </a:ln>
              <a:solidFill>
                <a:schemeClr val="tx1"/>
              </a:solidFill>
              <a:effectLst/>
              <a:uLnTx/>
              <a:uFillTx/>
              <a:latin typeface="+mj-lt"/>
              <a:ea typeface="+mj-ea"/>
              <a:cs typeface="+mj-cs"/>
            </a:endParaRPr>
          </a:p>
        </p:txBody>
      </p:sp>
      <p:sp>
        <p:nvSpPr>
          <p:cNvPr id="5" name="Slide Number Placeholder 5"/>
          <p:cNvSpPr>
            <a:spLocks noGrp="1"/>
          </p:cNvSpPr>
          <p:nvPr>
            <p:ph type="sldNum" sz="quarter" idx="4294967295"/>
          </p:nvPr>
        </p:nvSpPr>
        <p:spPr bwMode="auto">
          <a:xfrm>
            <a:off x="8577263" y="6438900"/>
            <a:ext cx="452437" cy="365125"/>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fld id="{82AAA03E-5829-4160-BEAC-AA933CF258AE}" type="slidenum">
              <a:rPr lang="en-US" sz="1400" smtClean="0">
                <a:solidFill>
                  <a:schemeClr val="bg1">
                    <a:lumMod val="50000"/>
                  </a:schemeClr>
                </a:solidFill>
                <a:latin typeface="+mn-lt"/>
              </a:rPr>
              <a:pPr fontAlgn="base">
                <a:spcBef>
                  <a:spcPct val="0"/>
                </a:spcBef>
                <a:spcAft>
                  <a:spcPct val="0"/>
                </a:spcAft>
                <a:defRPr/>
              </a:pPr>
              <a:t>16</a:t>
            </a:fld>
            <a:endParaRPr lang="en-US" sz="1400" dirty="0" smtClean="0">
              <a:solidFill>
                <a:schemeClr val="bg1">
                  <a:lumMod val="50000"/>
                </a:schemeClr>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20753" y="154379"/>
            <a:ext cx="8229600" cy="1143000"/>
          </a:xfrm>
        </p:spPr>
        <p:txBody>
          <a:bodyPr>
            <a:normAutofit/>
          </a:bodyPr>
          <a:lstStyle/>
          <a:p>
            <a:pPr eaLnBrk="1" hangingPunct="1"/>
            <a:r>
              <a:rPr lang="en-US" sz="3600" b="1" u="sng" dirty="0" smtClean="0"/>
              <a:t>FY15 Budget Context</a:t>
            </a:r>
            <a:br>
              <a:rPr lang="en-US" sz="3600" b="1" u="sng" dirty="0" smtClean="0"/>
            </a:br>
            <a:r>
              <a:rPr lang="en-US" sz="2700" b="1" u="sng" dirty="0" smtClean="0"/>
              <a:t>(State)</a:t>
            </a:r>
            <a:endParaRPr lang="en-US" sz="2700" b="1" dirty="0" smtClean="0"/>
          </a:p>
        </p:txBody>
      </p:sp>
      <p:sp>
        <p:nvSpPr>
          <p:cNvPr id="7" name="Content Placeholder 2"/>
          <p:cNvSpPr txBox="1">
            <a:spLocks/>
          </p:cNvSpPr>
          <p:nvPr/>
        </p:nvSpPr>
        <p:spPr bwMode="auto">
          <a:xfrm>
            <a:off x="445324" y="1433946"/>
            <a:ext cx="8294914" cy="37674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lnSpc>
                <a:spcPts val="3000"/>
              </a:lnSpc>
              <a:spcBef>
                <a:spcPts val="1200"/>
              </a:spcBef>
              <a:buFont typeface="Arial" charset="0"/>
              <a:buChar char="•"/>
            </a:pPr>
            <a:r>
              <a:rPr lang="en-US" sz="2800" dirty="0" smtClean="0">
                <a:latin typeface="+mn-lt"/>
              </a:rPr>
              <a:t>Pension and Medicaid costs are exceeding the rate of State revenue growth.</a:t>
            </a:r>
          </a:p>
          <a:p>
            <a:pPr marL="342900" marR="0" lvl="0" indent="-342900" algn="l" defTabSz="914400" rtl="0" eaLnBrk="0" fontAlgn="base" latinLnBrk="0" hangingPunct="0">
              <a:lnSpc>
                <a:spcPts val="3000"/>
              </a:lnSpc>
              <a:spcBef>
                <a:spcPts val="1200"/>
              </a:spcBef>
              <a:buClrTx/>
              <a:buSzTx/>
              <a:buFont typeface="Arial"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 State is currently experiencing a debt</a:t>
            </a:r>
            <a:r>
              <a:rPr kumimoji="0" lang="en-US" sz="2800" b="0" i="0" u="none" strike="noStrike" kern="1200" cap="none" spc="0" normalizeH="0" noProof="0" dirty="0" smtClean="0">
                <a:ln>
                  <a:noFill/>
                </a:ln>
                <a:solidFill>
                  <a:schemeClr val="tx1"/>
                </a:solidFill>
                <a:effectLst/>
                <a:uLnTx/>
                <a:uFillTx/>
                <a:latin typeface="+mn-lt"/>
                <a:ea typeface="+mn-ea"/>
                <a:cs typeface="+mn-cs"/>
              </a:rPr>
              <a:t> crisis.</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indent="-342900" eaLnBrk="0" hangingPunct="0">
              <a:lnSpc>
                <a:spcPts val="3000"/>
              </a:lnSpc>
              <a:spcBef>
                <a:spcPts val="1200"/>
              </a:spcBef>
              <a:buFont typeface="Arial" charset="0"/>
              <a:buChar char="•"/>
            </a:pPr>
            <a:r>
              <a:rPr lang="en-US" sz="2800" dirty="0" smtClean="0">
                <a:latin typeface="+mn-lt"/>
              </a:rPr>
              <a:t>The State is months behind in its payments to colleges and universities.</a:t>
            </a:r>
          </a:p>
          <a:p>
            <a:pPr marL="342900" marR="0" lvl="0" indent="-342900" algn="l" defTabSz="914400" rtl="0" eaLnBrk="0" fontAlgn="base" latinLnBrk="0" hangingPunct="0">
              <a:lnSpc>
                <a:spcPts val="3000"/>
              </a:lnSpc>
              <a:spcBef>
                <a:spcPts val="1200"/>
              </a:spcBef>
              <a:buClrTx/>
              <a:buSzTx/>
              <a:buFont typeface="Arial" charset="0"/>
              <a:buChar char="•"/>
              <a:tabLst/>
              <a:defRPr/>
            </a:pPr>
            <a:r>
              <a:rPr lang="en-US" sz="2800" dirty="0" smtClean="0">
                <a:latin typeface="+mn-lt"/>
              </a:rPr>
              <a:t>Adequate financial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aid funding, for both MAP and Pell, continues to be of concern</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0" fontAlgn="base" latinLnBrk="0" hangingPunct="0">
              <a:lnSpc>
                <a:spcPts val="3000"/>
              </a:lnSpc>
              <a:spcBef>
                <a:spcPts val="1200"/>
              </a:spcBef>
              <a:buClrTx/>
              <a:buSzTx/>
              <a:buFont typeface="Arial" charset="0"/>
              <a:buChar char="•"/>
              <a:tabLst/>
              <a:defRPr/>
            </a:pPr>
            <a:r>
              <a:rPr lang="en-US" sz="2800" dirty="0" smtClean="0"/>
              <a:t>The reduction in tax rates for the remainder of FY15 as well as for FY16 will make it difficult for the State to meet its financial obligations.</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20752" y="76200"/>
            <a:ext cx="8229600" cy="1143000"/>
          </a:xfrm>
        </p:spPr>
        <p:txBody>
          <a:bodyPr>
            <a:normAutofit/>
          </a:bodyPr>
          <a:lstStyle/>
          <a:p>
            <a:pPr eaLnBrk="1" hangingPunct="1"/>
            <a:r>
              <a:rPr lang="en-US" sz="3600" b="1" u="sng" dirty="0" smtClean="0"/>
              <a:t>FY15 Budget Context</a:t>
            </a:r>
            <a:r>
              <a:rPr lang="en-US" b="1" u="sng" dirty="0" smtClean="0"/>
              <a:t/>
            </a:r>
            <a:br>
              <a:rPr lang="en-US" b="1" u="sng" dirty="0" smtClean="0"/>
            </a:br>
            <a:r>
              <a:rPr lang="en-US" sz="2400" b="1" dirty="0" smtClean="0"/>
              <a:t>(Colleges &amp; Universities)</a:t>
            </a:r>
          </a:p>
        </p:txBody>
      </p:sp>
      <p:sp>
        <p:nvSpPr>
          <p:cNvPr id="14339" name="Content Placeholder 2"/>
          <p:cNvSpPr>
            <a:spLocks noGrp="1"/>
          </p:cNvSpPr>
          <p:nvPr>
            <p:ph idx="1"/>
          </p:nvPr>
        </p:nvSpPr>
        <p:spPr>
          <a:xfrm>
            <a:off x="381000" y="1295400"/>
            <a:ext cx="8340437" cy="4525963"/>
          </a:xfrm>
        </p:spPr>
        <p:txBody>
          <a:bodyPr>
            <a:noAutofit/>
          </a:bodyPr>
          <a:lstStyle/>
          <a:p>
            <a:pPr marL="344488" lvl="1" indent="-344488">
              <a:lnSpc>
                <a:spcPts val="2500"/>
              </a:lnSpc>
              <a:spcBef>
                <a:spcPts val="0"/>
              </a:spcBef>
              <a:spcAft>
                <a:spcPts val="600"/>
              </a:spcAft>
              <a:buFont typeface="Arial" pitchFamily="34" charset="0"/>
              <a:buChar char="•"/>
            </a:pPr>
            <a:r>
              <a:rPr lang="en-US" sz="2200" dirty="0" smtClean="0">
                <a:solidFill>
                  <a:schemeClr val="tx1"/>
                </a:solidFill>
              </a:rPr>
              <a:t>State funding for higher education operations has declined steadily over the last 15 years.</a:t>
            </a:r>
          </a:p>
          <a:p>
            <a:pPr marL="344488" lvl="1" indent="-344488">
              <a:lnSpc>
                <a:spcPts val="2500"/>
              </a:lnSpc>
              <a:spcBef>
                <a:spcPts val="0"/>
              </a:spcBef>
              <a:spcAft>
                <a:spcPts val="600"/>
              </a:spcAft>
              <a:buFont typeface="Arial" pitchFamily="34" charset="0"/>
              <a:buChar char="•"/>
            </a:pPr>
            <a:r>
              <a:rPr lang="en-US" sz="2200" dirty="0" smtClean="0">
                <a:solidFill>
                  <a:schemeClr val="tx1"/>
                </a:solidFill>
              </a:rPr>
              <a:t>The availability of financial aid funding is declining at a time when low-income families have less ability to pay for college.</a:t>
            </a:r>
          </a:p>
          <a:p>
            <a:pPr marL="344488" lvl="1" indent="-344488">
              <a:lnSpc>
                <a:spcPts val="2500"/>
              </a:lnSpc>
              <a:spcBef>
                <a:spcPts val="0"/>
              </a:spcBef>
              <a:spcAft>
                <a:spcPts val="600"/>
              </a:spcAft>
              <a:buFont typeface="Arial" pitchFamily="34" charset="0"/>
              <a:buChar char="•"/>
            </a:pPr>
            <a:r>
              <a:rPr lang="en-US" sz="2200" dirty="0" smtClean="0"/>
              <a:t>Over the last several years, t</a:t>
            </a:r>
            <a:r>
              <a:rPr lang="en-US" sz="2200" dirty="0" smtClean="0">
                <a:solidFill>
                  <a:schemeClr val="tx1"/>
                </a:solidFill>
              </a:rPr>
              <a:t>here has been minimal funding for capital projects, to include renovation, remodeling, maintenance, and repair.</a:t>
            </a:r>
          </a:p>
          <a:p>
            <a:pPr marL="344488" lvl="1" indent="-344488">
              <a:lnSpc>
                <a:spcPts val="2500"/>
              </a:lnSpc>
              <a:spcBef>
                <a:spcPts val="0"/>
              </a:spcBef>
              <a:spcAft>
                <a:spcPts val="600"/>
              </a:spcAft>
              <a:buFont typeface="Arial" pitchFamily="34" charset="0"/>
              <a:buChar char="•"/>
            </a:pPr>
            <a:r>
              <a:rPr lang="en-US" sz="2200" dirty="0" smtClean="0">
                <a:solidFill>
                  <a:schemeClr val="tx1"/>
                </a:solidFill>
              </a:rPr>
              <a:t>Unfunded state mandates and regulatory requirements undermine efficiency and productivity.</a:t>
            </a:r>
          </a:p>
          <a:p>
            <a:pPr marL="344488" lvl="1" indent="-344488">
              <a:lnSpc>
                <a:spcPts val="2500"/>
              </a:lnSpc>
              <a:spcBef>
                <a:spcPts val="0"/>
              </a:spcBef>
              <a:spcAft>
                <a:spcPts val="600"/>
              </a:spcAft>
              <a:buFont typeface="Arial" pitchFamily="34" charset="0"/>
              <a:buChar char="•"/>
            </a:pPr>
            <a:r>
              <a:rPr lang="en-US" sz="2200" dirty="0" smtClean="0">
                <a:solidFill>
                  <a:schemeClr val="tx1"/>
                </a:solidFill>
              </a:rPr>
              <a:t>Institutions try to protect instruction, but are often forced to squeeze cost savings out of instruction and student support services.</a:t>
            </a:r>
          </a:p>
          <a:p>
            <a:pPr marL="344488" lvl="1" indent="-344488">
              <a:lnSpc>
                <a:spcPts val="2500"/>
              </a:lnSpc>
              <a:spcBef>
                <a:spcPts val="0"/>
              </a:spcBef>
              <a:spcAft>
                <a:spcPts val="600"/>
              </a:spcAft>
              <a:buFont typeface="Arial" pitchFamily="34" charset="0"/>
              <a:buChar char="•"/>
            </a:pPr>
            <a:r>
              <a:rPr lang="en-US" sz="2200" dirty="0" smtClean="0">
                <a:solidFill>
                  <a:schemeClr val="tx1"/>
                </a:solidFill>
              </a:rPr>
              <a:t>The burden of financing a college education has increasingly fallen on students and </a:t>
            </a:r>
            <a:r>
              <a:rPr lang="en-US" sz="2200" dirty="0" smtClean="0">
                <a:solidFill>
                  <a:schemeClr val="tx1"/>
                </a:solidFill>
              </a:rPr>
              <a:t>families, and </a:t>
            </a:r>
            <a:r>
              <a:rPr lang="en-US" sz="2200" dirty="0" smtClean="0"/>
              <a:t>as costs continue to increase, we are beginning to see declining levels of enrollment.</a:t>
            </a:r>
            <a:endParaRPr lang="en-US" sz="2200" dirty="0" smtClean="0">
              <a:solidFill>
                <a:schemeClr val="tx1"/>
              </a:solidFill>
            </a:endParaRPr>
          </a:p>
          <a:p>
            <a:pPr marL="344488" lvl="1" indent="-344488">
              <a:lnSpc>
                <a:spcPts val="2500"/>
              </a:lnSpc>
              <a:spcBef>
                <a:spcPts val="0"/>
              </a:spcBef>
              <a:spcAft>
                <a:spcPts val="600"/>
              </a:spcAft>
              <a:buNone/>
            </a:pPr>
            <a:endParaRPr lang="en-US" sz="220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20752" y="130625"/>
            <a:ext cx="8229600" cy="1143000"/>
          </a:xfrm>
        </p:spPr>
        <p:txBody>
          <a:bodyPr>
            <a:normAutofit/>
          </a:bodyPr>
          <a:lstStyle/>
          <a:p>
            <a:pPr eaLnBrk="1" hangingPunct="1"/>
            <a:r>
              <a:rPr lang="en-US" sz="3600" b="1" u="sng" dirty="0" smtClean="0"/>
              <a:t>FY15 Budget Framework</a:t>
            </a:r>
            <a:endParaRPr lang="en-US" sz="3600" b="1" dirty="0" smtClean="0"/>
          </a:p>
        </p:txBody>
      </p:sp>
      <p:sp>
        <p:nvSpPr>
          <p:cNvPr id="14339" name="Content Placeholder 2"/>
          <p:cNvSpPr>
            <a:spLocks noGrp="1"/>
          </p:cNvSpPr>
          <p:nvPr>
            <p:ph idx="1"/>
          </p:nvPr>
        </p:nvSpPr>
        <p:spPr>
          <a:xfrm>
            <a:off x="420584" y="1469571"/>
            <a:ext cx="8342416" cy="3945577"/>
          </a:xfrm>
        </p:spPr>
        <p:txBody>
          <a:bodyPr>
            <a:noAutofit/>
          </a:bodyPr>
          <a:lstStyle/>
          <a:p>
            <a:pPr marL="344488" lvl="1" indent="-344488">
              <a:spcAft>
                <a:spcPts val="600"/>
              </a:spcAft>
              <a:buFont typeface="Arial" pitchFamily="34" charset="0"/>
              <a:buChar char="•"/>
            </a:pPr>
            <a:r>
              <a:rPr lang="en-US" dirty="0" smtClean="0"/>
              <a:t>For FY16, we will not be using a Step Budget framework.</a:t>
            </a:r>
          </a:p>
          <a:p>
            <a:pPr marL="344488" lvl="1" indent="-344488">
              <a:spcAft>
                <a:spcPts val="600"/>
              </a:spcAft>
              <a:buFont typeface="Arial" pitchFamily="34" charset="0"/>
              <a:buChar char="•"/>
            </a:pPr>
            <a:r>
              <a:rPr lang="en-US" dirty="0" smtClean="0"/>
              <a:t>We will instead be submitting a Maintenance (i.e. Level Funding) </a:t>
            </a:r>
            <a:r>
              <a:rPr lang="en-US" dirty="0" smtClean="0"/>
              <a:t>B</a:t>
            </a:r>
            <a:r>
              <a:rPr lang="en-US" dirty="0" smtClean="0"/>
              <a:t>udget recommendation.</a:t>
            </a:r>
            <a:endParaRPr lang="en-US" dirty="0"/>
          </a:p>
          <a:p>
            <a:pPr marL="344488" lvl="1" indent="-344488">
              <a:spcAft>
                <a:spcPts val="600"/>
              </a:spcAft>
              <a:buFont typeface="Arial" pitchFamily="34" charset="0"/>
              <a:buChar char="•"/>
            </a:pPr>
            <a:r>
              <a:rPr lang="en-US" dirty="0" smtClean="0"/>
              <a:t>The FY 16 budget recommendations will support the goals of the Public Agenda.</a:t>
            </a:r>
          </a:p>
          <a:p>
            <a:pPr marL="344488" lvl="1" indent="-344488">
              <a:spcAft>
                <a:spcPts val="600"/>
              </a:spcAft>
              <a:buFont typeface="Arial" pitchFamily="34" charset="0"/>
              <a:buChar char="•"/>
            </a:pPr>
            <a:r>
              <a:rPr lang="en-US" dirty="0" smtClean="0"/>
              <a:t>The FY16 </a:t>
            </a:r>
            <a:r>
              <a:rPr lang="en-US" dirty="0" smtClean="0"/>
              <a:t>budget </a:t>
            </a:r>
            <a:r>
              <a:rPr lang="en-US" dirty="0"/>
              <a:t>recommendations will include a performance funding component</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81000" y="1143000"/>
            <a:ext cx="8481060" cy="4558620"/>
          </a:xfrm>
          <a:prstGeom prst="rect">
            <a:avLst/>
          </a:prstGeom>
        </p:spPr>
        <p:txBody>
          <a:bodyPr>
            <a:noAutofit/>
          </a:bodyPr>
          <a:lstStyle/>
          <a:p>
            <a:pPr marL="342900" indent="-342900" eaLnBrk="0" hangingPunct="0">
              <a:spcBef>
                <a:spcPct val="20000"/>
              </a:spcBef>
              <a:spcAft>
                <a:spcPts val="600"/>
              </a:spcAft>
              <a:buFont typeface="Arial" pitchFamily="34" charset="0"/>
              <a:buChar char="•"/>
              <a:defRPr/>
            </a:pPr>
            <a:r>
              <a:rPr lang="en-US" sz="2400" dirty="0" smtClean="0"/>
              <a:t>Core funding for public colleges and universities.</a:t>
            </a:r>
          </a:p>
          <a:p>
            <a:pPr marL="342900" indent="-342900" eaLnBrk="0" hangingPunct="0">
              <a:spcBef>
                <a:spcPct val="20000"/>
              </a:spcBef>
              <a:spcAft>
                <a:spcPts val="600"/>
              </a:spcAft>
              <a:buFont typeface="Arial" pitchFamily="34" charset="0"/>
              <a:buChar char="•"/>
              <a:defRPr/>
            </a:pPr>
            <a:r>
              <a:rPr lang="en-US" sz="2400" dirty="0" smtClean="0"/>
              <a:t>Cash flow to public colleges and universities</a:t>
            </a:r>
          </a:p>
          <a:p>
            <a:pPr marL="342900" lvl="0" indent="-342900" eaLnBrk="0" hangingPunct="0">
              <a:spcBef>
                <a:spcPct val="20000"/>
              </a:spcBef>
              <a:spcAft>
                <a:spcPts val="600"/>
              </a:spcAft>
              <a:buFont typeface="Arial" pitchFamily="34" charset="0"/>
              <a:buChar char="•"/>
              <a:defRPr/>
            </a:pPr>
            <a:r>
              <a:rPr lang="en-US" sz="2400" dirty="0" smtClean="0"/>
              <a:t>Funding for need based financial aid.</a:t>
            </a:r>
          </a:p>
          <a:p>
            <a:pPr marL="342900" indent="-342900" eaLnBrk="0" hangingPunct="0">
              <a:spcBef>
                <a:spcPct val="20000"/>
              </a:spcBef>
              <a:spcAft>
                <a:spcPts val="600"/>
              </a:spcAft>
              <a:buFont typeface="Arial" pitchFamily="34" charset="0"/>
              <a:buChar char="•"/>
              <a:defRPr/>
            </a:pPr>
            <a:r>
              <a:rPr lang="en-US" sz="2400" dirty="0" smtClean="0"/>
              <a:t>Adequate funding for institutional grant programs.</a:t>
            </a:r>
          </a:p>
          <a:p>
            <a:pPr marL="342900" lvl="0" indent="-342900" eaLnBrk="0" hangingPunct="0">
              <a:spcBef>
                <a:spcPct val="20000"/>
              </a:spcBef>
              <a:spcAft>
                <a:spcPts val="600"/>
              </a:spcAft>
              <a:buFont typeface="Arial" pitchFamily="34" charset="0"/>
              <a:buChar char="•"/>
              <a:defRPr/>
            </a:pPr>
            <a:r>
              <a:rPr lang="en-US" sz="2400" dirty="0" smtClean="0"/>
              <a:t>Capital Funding, to include, Capital Renewal and Deferred Maintenance funding.</a:t>
            </a:r>
          </a:p>
          <a:p>
            <a:pPr marL="342900" lvl="0" indent="-342900" eaLnBrk="0" hangingPunct="0">
              <a:spcBef>
                <a:spcPct val="20000"/>
              </a:spcBef>
              <a:spcAft>
                <a:spcPts val="600"/>
              </a:spcAft>
              <a:buFont typeface="Arial" pitchFamily="34" charset="0"/>
              <a:buChar char="•"/>
              <a:defRPr/>
            </a:pPr>
            <a:r>
              <a:rPr lang="en-US" sz="2400" dirty="0" smtClean="0"/>
              <a:t>The impact of unfunded mandates.</a:t>
            </a:r>
          </a:p>
          <a:p>
            <a:pPr marL="342900" indent="-342900" eaLnBrk="0" hangingPunct="0">
              <a:spcBef>
                <a:spcPct val="20000"/>
              </a:spcBef>
              <a:spcAft>
                <a:spcPts val="600"/>
              </a:spcAft>
              <a:buFont typeface="Arial" pitchFamily="34" charset="0"/>
              <a:buChar char="•"/>
              <a:defRPr/>
            </a:pPr>
            <a:r>
              <a:rPr lang="en-US" sz="2400" dirty="0" smtClean="0"/>
              <a:t>The continued implementation of Performance Based Funding.</a:t>
            </a:r>
          </a:p>
          <a:p>
            <a:pPr marL="342900" lvl="1" indent="-342900" eaLnBrk="0" hangingPunct="0">
              <a:spcBef>
                <a:spcPct val="20000"/>
              </a:spcBef>
              <a:spcAft>
                <a:spcPts val="600"/>
              </a:spcAft>
              <a:buFont typeface="Arial" pitchFamily="34" charset="0"/>
              <a:buChar char="•"/>
              <a:defRPr/>
            </a:pPr>
            <a:r>
              <a:rPr lang="en-US" sz="2400" dirty="0" smtClean="0"/>
              <a:t>The priority for </a:t>
            </a:r>
            <a:r>
              <a:rPr lang="en-US" sz="2400" dirty="0"/>
              <a:t>funding is directed toward maintaining core capacity, deferred maintenance, MAP, and funding for grants.</a:t>
            </a:r>
          </a:p>
          <a:p>
            <a:pPr marL="342900" indent="-342900" eaLnBrk="0" hangingPunct="0">
              <a:spcBef>
                <a:spcPct val="20000"/>
              </a:spcBef>
              <a:spcAft>
                <a:spcPts val="600"/>
              </a:spcAft>
              <a:buFont typeface="Arial" pitchFamily="34" charset="0"/>
              <a:buChar char="•"/>
              <a:defRPr/>
            </a:pPr>
            <a:endParaRPr lang="en-US" sz="2400" dirty="0" smtClean="0"/>
          </a:p>
        </p:txBody>
      </p:sp>
      <p:sp>
        <p:nvSpPr>
          <p:cNvPr id="6" name="Title 5"/>
          <p:cNvSpPr>
            <a:spLocks noGrp="1"/>
          </p:cNvSpPr>
          <p:nvPr>
            <p:ph type="title"/>
          </p:nvPr>
        </p:nvSpPr>
        <p:spPr>
          <a:xfrm>
            <a:off x="513080" y="0"/>
            <a:ext cx="8229600" cy="1143000"/>
          </a:xfrm>
        </p:spPr>
        <p:txBody>
          <a:bodyPr vert="horz" lIns="91440" tIns="45720" rIns="91440" bIns="45720" rtlCol="0" anchor="ctr">
            <a:noAutofit/>
          </a:bodyPr>
          <a:lstStyle/>
          <a:p>
            <a:r>
              <a:rPr lang="en-US" sz="3600" b="1" u="sng" dirty="0"/>
              <a:t>Key Fiscal </a:t>
            </a:r>
            <a:r>
              <a:rPr lang="en-US" sz="3600" b="1" u="sng" dirty="0" smtClean="0"/>
              <a:t>Concerns and </a:t>
            </a:r>
            <a:r>
              <a:rPr lang="en-US" sz="3600" b="1" u="sng" dirty="0"/>
              <a:t>Priorities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66800" y="457200"/>
            <a:ext cx="7239000" cy="587825"/>
          </a:xfrm>
        </p:spPr>
        <p:txBody>
          <a:bodyPr>
            <a:noAutofit/>
          </a:bodyPr>
          <a:lstStyle/>
          <a:p>
            <a:pPr eaLnBrk="1" hangingPunct="1"/>
            <a:r>
              <a:rPr lang="en-US" sz="3200" b="1" u="sng" dirty="0" smtClean="0"/>
              <a:t>FY16 Higher Education Budget Recommendation</a:t>
            </a:r>
            <a:endParaRPr lang="en-US" sz="3200" b="1" u="sng" dirty="0" smtClean="0"/>
          </a:p>
        </p:txBody>
      </p:sp>
      <p:sp>
        <p:nvSpPr>
          <p:cNvPr id="7" name="Content Placeholder 7"/>
          <p:cNvSpPr txBox="1">
            <a:spLocks/>
          </p:cNvSpPr>
          <p:nvPr/>
        </p:nvSpPr>
        <p:spPr bwMode="auto">
          <a:xfrm>
            <a:off x="228600" y="1295400"/>
            <a:ext cx="8686800" cy="4439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4488" lvl="1" indent="-344488">
              <a:lnSpc>
                <a:spcPts val="2500"/>
              </a:lnSpc>
              <a:spcAft>
                <a:spcPts val="600"/>
              </a:spcAft>
              <a:buFont typeface="Arial" pitchFamily="34" charset="0"/>
              <a:buChar char="•"/>
            </a:pPr>
            <a:r>
              <a:rPr lang="en-US" sz="2000" dirty="0" smtClean="0"/>
              <a:t>The IBHE staff is recommending a </a:t>
            </a:r>
            <a:r>
              <a:rPr lang="en-US" sz="2000" u="sng" dirty="0" smtClean="0"/>
              <a:t>Maintenance (i.e. </a:t>
            </a:r>
            <a:r>
              <a:rPr lang="en-US" sz="2000" u="sng" dirty="0" smtClean="0"/>
              <a:t>Level Funding) Budget</a:t>
            </a:r>
            <a:r>
              <a:rPr lang="en-US" sz="2000" dirty="0" smtClean="0"/>
              <a:t> for the agencies and institutions of higher </a:t>
            </a:r>
            <a:r>
              <a:rPr lang="en-US" sz="2000" dirty="0" smtClean="0"/>
              <a:t>education, with four exceptions.</a:t>
            </a:r>
            <a:endParaRPr lang="en-US" sz="2000" dirty="0" smtClean="0"/>
          </a:p>
          <a:p>
            <a:pPr marL="344488" lvl="1" indent="-344488">
              <a:lnSpc>
                <a:spcPts val="2500"/>
              </a:lnSpc>
              <a:spcAft>
                <a:spcPts val="600"/>
              </a:spcAft>
              <a:buFont typeface="Arial" pitchFamily="34" charset="0"/>
              <a:buChar char="•"/>
            </a:pPr>
            <a:r>
              <a:rPr lang="en-US" sz="2000" dirty="0" smtClean="0"/>
              <a:t>The exceptions are as follows:</a:t>
            </a:r>
          </a:p>
          <a:p>
            <a:pPr marL="801688" lvl="2" indent="-344488">
              <a:lnSpc>
                <a:spcPts val="2500"/>
              </a:lnSpc>
              <a:spcAft>
                <a:spcPts val="600"/>
              </a:spcAft>
              <a:buFont typeface="Arial" pitchFamily="34" charset="0"/>
              <a:buChar char="•"/>
            </a:pPr>
            <a:r>
              <a:rPr lang="en-US" sz="2000" dirty="0" smtClean="0"/>
              <a:t>An additional $</a:t>
            </a:r>
            <a:r>
              <a:rPr lang="en-US" sz="2000" dirty="0" smtClean="0"/>
              <a:t>50 million </a:t>
            </a:r>
            <a:r>
              <a:rPr lang="en-US" sz="2000" dirty="0" smtClean="0"/>
              <a:t>request for </a:t>
            </a:r>
            <a:r>
              <a:rPr lang="en-US" sz="2000" dirty="0" smtClean="0"/>
              <a:t>MAP </a:t>
            </a:r>
            <a:r>
              <a:rPr lang="en-US" sz="2000" dirty="0" smtClean="0"/>
              <a:t>grants.</a:t>
            </a:r>
          </a:p>
          <a:p>
            <a:pPr marL="801688" lvl="2" indent="-344488">
              <a:lnSpc>
                <a:spcPts val="2500"/>
              </a:lnSpc>
              <a:spcAft>
                <a:spcPts val="600"/>
              </a:spcAft>
              <a:buFont typeface="Arial" pitchFamily="34" charset="0"/>
              <a:buChar char="•"/>
            </a:pPr>
            <a:r>
              <a:rPr lang="en-US" sz="2000" dirty="0" smtClean="0"/>
              <a:t>An additional $3 million request for ISAC Administrative Funding to offset reductions in federal funding no longer available to support agency operations.</a:t>
            </a:r>
          </a:p>
          <a:p>
            <a:pPr marL="801688" lvl="2" indent="-344488">
              <a:lnSpc>
                <a:spcPts val="2500"/>
              </a:lnSpc>
              <a:spcAft>
                <a:spcPts val="600"/>
              </a:spcAft>
              <a:buFont typeface="Arial" pitchFamily="34" charset="0"/>
              <a:buChar char="•"/>
            </a:pPr>
            <a:r>
              <a:rPr lang="en-US" sz="2000" dirty="0" smtClean="0"/>
              <a:t>An additional $4 million request for ISAC Outreach efforts necessary to help students make informed choices about college and financial aid. This would offset reductions in federal funding no longer available to support outreach efforts.</a:t>
            </a:r>
          </a:p>
          <a:p>
            <a:pPr marL="801688" lvl="2" indent="-344488">
              <a:lnSpc>
                <a:spcPts val="2500"/>
              </a:lnSpc>
              <a:spcAft>
                <a:spcPts val="600"/>
              </a:spcAft>
              <a:buFont typeface="Arial" pitchFamily="34" charset="0"/>
              <a:buChar char="•"/>
            </a:pPr>
            <a:r>
              <a:rPr lang="en-US" sz="2000" dirty="0" smtClean="0"/>
              <a:t>A $1 </a:t>
            </a:r>
            <a:r>
              <a:rPr lang="en-US" sz="2000" dirty="0" smtClean="0"/>
              <a:t>million request for Higher Education Cooperation Act (HECA) Grants.    </a:t>
            </a:r>
          </a:p>
          <a:p>
            <a:pPr marL="344488" lvl="1" indent="-344488">
              <a:lnSpc>
                <a:spcPts val="2500"/>
              </a:lnSpc>
              <a:spcAft>
                <a:spcPts val="600"/>
              </a:spcAft>
              <a:buFont typeface="Arial" pitchFamily="34" charset="0"/>
              <a:buChar char="•"/>
            </a:pPr>
            <a:r>
              <a:rPr lang="en-US" sz="2000" dirty="0" smtClean="0"/>
              <a:t>The IBHE recommendations include the SURS certified amount of $1.6B, an increase of $45M (</a:t>
            </a:r>
            <a:r>
              <a:rPr lang="en-US" sz="2000" dirty="0" smtClean="0"/>
              <a:t>2.9%) </a:t>
            </a:r>
            <a:r>
              <a:rPr lang="en-US" sz="2000" dirty="0" smtClean="0"/>
              <a:t>over FY15.</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ipe(down)">
                                      <p:cBhvr>
                                        <p:cTn id="10" dur="500"/>
                                        <p:tgtEl>
                                          <p:spTgt spid="7">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wipe(down)">
                                      <p:cBhvr>
                                        <p:cTn id="13" dur="500"/>
                                        <p:tgtEl>
                                          <p:spTgt spid="7">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wipe(down)">
                                      <p:cBhvr>
                                        <p:cTn id="16" dur="500"/>
                                        <p:tgtEl>
                                          <p:spTgt spid="7">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wipe(down)">
                                      <p:cBhvr>
                                        <p:cTn id="19" dur="500"/>
                                        <p:tgtEl>
                                          <p:spTgt spid="7">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ipe(down)">
                                      <p:cBhvr>
                                        <p:cTn id="22" dur="500"/>
                                        <p:tgtEl>
                                          <p:spTgt spid="7">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wipe(down)">
                                      <p:cBhvr>
                                        <p:cTn id="2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0"/>
            <a:ext cx="8229600" cy="1143000"/>
          </a:xfrm>
        </p:spPr>
        <p:txBody>
          <a:bodyPr>
            <a:normAutofit/>
          </a:bodyPr>
          <a:lstStyle/>
          <a:p>
            <a:r>
              <a:rPr lang="en-US" sz="3200" b="1" u="sng" dirty="0" smtClean="0">
                <a:solidFill>
                  <a:schemeClr val="tx1"/>
                </a:solidFill>
              </a:rPr>
              <a:t>FY16 Performance Funding</a:t>
            </a:r>
            <a:br>
              <a:rPr lang="en-US" sz="3200" b="1" u="sng" dirty="0" smtClean="0">
                <a:solidFill>
                  <a:schemeClr val="tx1"/>
                </a:solidFill>
              </a:rPr>
            </a:br>
            <a:r>
              <a:rPr lang="en-US" sz="3200" b="1" u="sng" dirty="0" smtClean="0">
                <a:solidFill>
                  <a:schemeClr val="tx1"/>
                </a:solidFill>
              </a:rPr>
              <a:t>Recommendations </a:t>
            </a:r>
            <a:endParaRPr lang="en-US" sz="3200" b="1" dirty="0">
              <a:solidFill>
                <a:schemeClr val="tx1"/>
              </a:solidFill>
            </a:endParaRPr>
          </a:p>
        </p:txBody>
      </p:sp>
      <p:sp>
        <p:nvSpPr>
          <p:cNvPr id="3" name="Content Placeholder 2"/>
          <p:cNvSpPr>
            <a:spLocks noGrp="1"/>
          </p:cNvSpPr>
          <p:nvPr>
            <p:ph idx="1"/>
          </p:nvPr>
        </p:nvSpPr>
        <p:spPr>
          <a:xfrm>
            <a:off x="457200" y="1219200"/>
            <a:ext cx="8229600" cy="4724400"/>
          </a:xfrm>
        </p:spPr>
        <p:txBody>
          <a:bodyPr>
            <a:normAutofit lnSpcReduction="10000"/>
          </a:bodyPr>
          <a:lstStyle/>
          <a:p>
            <a:pPr>
              <a:spcBef>
                <a:spcPts val="600"/>
              </a:spcBef>
              <a:spcAft>
                <a:spcPts val="600"/>
              </a:spcAft>
            </a:pPr>
            <a:r>
              <a:rPr lang="en-US" sz="2200" dirty="0" smtClean="0">
                <a:solidFill>
                  <a:schemeClr val="tx1"/>
                </a:solidFill>
              </a:rPr>
              <a:t>The performance funding allocations are based on the FY15 performance funding model, which did not change for FY16, and represent a .5% appropriation set-aside as in previous years.  </a:t>
            </a:r>
            <a:endParaRPr lang="en-US" sz="2200" dirty="0" smtClean="0">
              <a:solidFill>
                <a:schemeClr val="tx1"/>
              </a:solidFill>
            </a:endParaRPr>
          </a:p>
          <a:p>
            <a:pPr>
              <a:spcBef>
                <a:spcPts val="600"/>
              </a:spcBef>
              <a:spcAft>
                <a:spcPts val="600"/>
              </a:spcAft>
            </a:pPr>
            <a:r>
              <a:rPr lang="en-US" sz="2200" dirty="0" smtClean="0">
                <a:solidFill>
                  <a:schemeClr val="tx1"/>
                </a:solidFill>
              </a:rPr>
              <a:t>The </a:t>
            </a:r>
            <a:r>
              <a:rPr lang="en-US" sz="2200" dirty="0" smtClean="0">
                <a:solidFill>
                  <a:schemeClr val="tx1"/>
                </a:solidFill>
              </a:rPr>
              <a:t>only difference is that the FY16 model reflects current data from each institution used to calculate the FY16 performance funding values</a:t>
            </a:r>
            <a:r>
              <a:rPr lang="en-US" sz="2200" dirty="0" smtClean="0">
                <a:solidFill>
                  <a:schemeClr val="tx1"/>
                </a:solidFill>
              </a:rPr>
              <a:t>.</a:t>
            </a:r>
          </a:p>
          <a:p>
            <a:pPr>
              <a:spcBef>
                <a:spcPts val="600"/>
              </a:spcBef>
              <a:spcAft>
                <a:spcPts val="600"/>
              </a:spcAft>
            </a:pPr>
            <a:r>
              <a:rPr lang="en-US" sz="2200" dirty="0" smtClean="0">
                <a:solidFill>
                  <a:schemeClr val="tx1"/>
                </a:solidFill>
              </a:rPr>
              <a:t>The recommendation is also to lock the performance funding model for a period of three years.</a:t>
            </a:r>
          </a:p>
          <a:p>
            <a:pPr>
              <a:spcBef>
                <a:spcPts val="600"/>
              </a:spcBef>
              <a:spcAft>
                <a:spcPts val="600"/>
              </a:spcAft>
            </a:pPr>
            <a:r>
              <a:rPr lang="en-US" sz="2200" dirty="0" smtClean="0">
                <a:solidFill>
                  <a:schemeClr val="tx1"/>
                </a:solidFill>
              </a:rPr>
              <a:t>This will enable us to stabilize the model and will provide us with the time we need to better address some of the remaining performance funding issues.</a:t>
            </a:r>
          </a:p>
          <a:p>
            <a:pPr>
              <a:spcBef>
                <a:spcPts val="600"/>
              </a:spcBef>
              <a:spcAft>
                <a:spcPts val="600"/>
              </a:spcAft>
            </a:pPr>
            <a:r>
              <a:rPr lang="en-US" sz="2200" dirty="0" smtClean="0">
                <a:solidFill>
                  <a:schemeClr val="tx1"/>
                </a:solidFill>
              </a:rPr>
              <a:t>Community College Performance Funding remains unchanged from previous years.</a:t>
            </a:r>
            <a:endParaRPr lang="en-US" sz="22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548786" y="24064"/>
            <a:ext cx="8229600" cy="75798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sng" strike="noStrike" kern="1200" cap="none" spc="0" normalizeH="0" baseline="0" noProof="0" dirty="0" smtClean="0">
                <a:ln>
                  <a:noFill/>
                </a:ln>
                <a:effectLst/>
                <a:uLnTx/>
                <a:uFillTx/>
                <a:latin typeface="+mj-lt"/>
                <a:ea typeface="+mj-ea"/>
                <a:cs typeface="+mj-cs"/>
              </a:rPr>
              <a:t>Proposed FY16 Performance</a:t>
            </a:r>
            <a:r>
              <a:rPr kumimoji="0" lang="en-US" sz="2400" b="1" i="0" u="sng" strike="noStrike" kern="1200" cap="none" spc="0" normalizeH="0" noProof="0" dirty="0" smtClean="0">
                <a:ln>
                  <a:noFill/>
                </a:ln>
                <a:effectLst/>
                <a:uLnTx/>
                <a:uFillTx/>
                <a:latin typeface="+mj-lt"/>
                <a:ea typeface="+mj-ea"/>
                <a:cs typeface="+mj-cs"/>
              </a:rPr>
              <a:t> </a:t>
            </a:r>
            <a:r>
              <a:rPr kumimoji="0" lang="en-US" sz="2400" b="1" i="0" u="sng" strike="noStrike" kern="1200" cap="none" spc="0" normalizeH="0" baseline="0" noProof="0" dirty="0" smtClean="0">
                <a:ln>
                  <a:noFill/>
                </a:ln>
                <a:effectLst/>
                <a:uLnTx/>
                <a:uFillTx/>
                <a:latin typeface="+mj-lt"/>
                <a:ea typeface="+mj-ea"/>
                <a:cs typeface="+mj-cs"/>
              </a:rPr>
              <a:t>Funding </a:t>
            </a:r>
            <a:r>
              <a:rPr kumimoji="0" lang="en-US" sz="2400" b="1" i="0" u="sng" strike="noStrike" kern="1200" cap="none" spc="0" normalizeH="0" baseline="0" noProof="0" dirty="0" smtClean="0">
                <a:ln>
                  <a:noFill/>
                </a:ln>
                <a:effectLst/>
                <a:uLnTx/>
                <a:uFillTx/>
                <a:latin typeface="+mj-lt"/>
                <a:ea typeface="+mj-ea"/>
                <a:cs typeface="+mj-cs"/>
              </a:rPr>
              <a:t>Allocation</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2000" b="1" u="sng" dirty="0" smtClean="0">
                <a:latin typeface="+mj-lt"/>
                <a:ea typeface="+mj-ea"/>
                <a:cs typeface="+mj-cs"/>
              </a:rPr>
              <a:t>(Public Universities)</a:t>
            </a:r>
            <a:endParaRPr kumimoji="0" lang="en-US" sz="2000" b="1" i="0" u="sng" strike="noStrike" kern="1200" cap="none" spc="0" normalizeH="0" baseline="0" noProof="0" dirty="0" smtClean="0">
              <a:ln>
                <a:noFill/>
              </a:ln>
              <a:effectLst/>
              <a:uLnTx/>
              <a:uFillTx/>
              <a:latin typeface="+mj-lt"/>
              <a:ea typeface="+mj-ea"/>
              <a:cs typeface="+mj-cs"/>
            </a:endParaRPr>
          </a:p>
        </p:txBody>
      </p:sp>
      <p:graphicFrame>
        <p:nvGraphicFramePr>
          <p:cNvPr id="6" name="Table 5"/>
          <p:cNvGraphicFramePr>
            <a:graphicFrameLocks noGrp="1"/>
          </p:cNvGraphicFramePr>
          <p:nvPr/>
        </p:nvGraphicFramePr>
        <p:xfrm>
          <a:off x="281354" y="848669"/>
          <a:ext cx="8681772" cy="5070541"/>
        </p:xfrm>
        <a:graphic>
          <a:graphicData uri="http://schemas.openxmlformats.org/drawingml/2006/table">
            <a:tbl>
              <a:tblPr/>
              <a:tblGrid>
                <a:gridCol w="170389"/>
                <a:gridCol w="100916"/>
                <a:gridCol w="1611098"/>
                <a:gridCol w="89251"/>
                <a:gridCol w="121708"/>
                <a:gridCol w="835723"/>
                <a:gridCol w="129821"/>
                <a:gridCol w="121708"/>
                <a:gridCol w="665331"/>
                <a:gridCol w="52435"/>
                <a:gridCol w="36816"/>
                <a:gridCol w="113593"/>
                <a:gridCol w="933088"/>
                <a:gridCol w="105480"/>
                <a:gridCol w="121708"/>
                <a:gridCol w="770812"/>
                <a:gridCol w="89251"/>
                <a:gridCol w="121708"/>
                <a:gridCol w="803266"/>
                <a:gridCol w="89251"/>
                <a:gridCol w="113593"/>
                <a:gridCol w="640991"/>
                <a:gridCol w="97366"/>
                <a:gridCol w="551738"/>
                <a:gridCol w="194731"/>
              </a:tblGrid>
              <a:tr h="165908">
                <a:tc gridSpan="25">
                  <a:txBody>
                    <a:bodyPr/>
                    <a:lstStyle/>
                    <a:p>
                      <a:pPr algn="ctr" fontAlgn="b"/>
                      <a:r>
                        <a:rPr lang="en-US" sz="1000" b="1" i="0" u="none" strike="noStrike" dirty="0">
                          <a:solidFill>
                            <a:srgbClr val="000000"/>
                          </a:solidFill>
                          <a:latin typeface="Times New Roman"/>
                        </a:rPr>
                        <a:t> FY 2016 PBF Allocation with 0.5% Performance Funding Set-Aside </a:t>
                      </a:r>
                    </a:p>
                  </a:txBody>
                  <a:tcPr marL="5708" marR="5708" marT="570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3749">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en-US" dirty="0"/>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r>
              <a:tr h="165908">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9">
                  <a:txBody>
                    <a:bodyPr/>
                    <a:lstStyle/>
                    <a:p>
                      <a:pPr algn="ctr" fontAlgn="b"/>
                      <a:r>
                        <a:rPr lang="en-US" sz="1000" b="1" i="0" u="none" strike="noStrike">
                          <a:solidFill>
                            <a:srgbClr val="000000"/>
                          </a:solidFill>
                          <a:latin typeface="Times New Roman"/>
                        </a:rPr>
                        <a:t> Performance Funding  </a:t>
                      </a:r>
                    </a:p>
                  </a:txBody>
                  <a:tcPr marL="5708" marR="5708" marT="570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ctr" fontAlgn="b"/>
                      <a:r>
                        <a:rPr lang="en-US" sz="1000" b="1" i="0" u="none" strike="noStrike">
                          <a:solidFill>
                            <a:srgbClr val="000000"/>
                          </a:solidFill>
                          <a:latin typeface="Times New Roman"/>
                        </a:rPr>
                        <a:t> FY2015 </a:t>
                      </a:r>
                    </a:p>
                  </a:txBody>
                  <a:tcPr marL="5708" marR="5708" marT="5708" marB="0" anchor="b">
                    <a:lnL>
                      <a:noFill/>
                    </a:lnL>
                    <a:lnR>
                      <a:noFill/>
                    </a:lnR>
                    <a:lnT>
                      <a:noFill/>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4">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l" fontAlgn="b"/>
                      <a:r>
                        <a:rPr lang="en-US" sz="1000" b="1" i="0" u="none" strike="noStrike">
                          <a:solidFill>
                            <a:srgbClr val="000000"/>
                          </a:solidFill>
                          <a:latin typeface="Times New Roman"/>
                        </a:rPr>
                        <a:t>($ in thousands)</a:t>
                      </a:r>
                    </a:p>
                  </a:txBody>
                  <a:tcPr marL="5708" marR="5708" marT="5708" marB="0" anchor="b">
                    <a:lnL>
                      <a:noFill/>
                    </a:lnL>
                    <a:lnR>
                      <a:noFill/>
                    </a:lnR>
                    <a:lnT>
                      <a:noFill/>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ctr" fontAlgn="b"/>
                      <a:r>
                        <a:rPr lang="en-US" sz="1000" b="1" i="0" u="none" strike="noStrike">
                          <a:solidFill>
                            <a:srgbClr val="000000"/>
                          </a:solidFill>
                          <a:latin typeface="Times New Roman"/>
                        </a:rPr>
                        <a:t> FY2015 </a:t>
                      </a:r>
                    </a:p>
                  </a:txBody>
                  <a:tcPr marL="5708" marR="5708" marT="5708" marB="0" anchor="b">
                    <a:lnL>
                      <a:noFill/>
                    </a:lnL>
                    <a:lnR>
                      <a:noFill/>
                    </a:lnR>
                    <a:lnT>
                      <a:noFill/>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9">
                  <a:txBody>
                    <a:bodyPr/>
                    <a:lstStyle/>
                    <a:p>
                      <a:pPr algn="ctr" fontAlgn="b"/>
                      <a:r>
                        <a:rPr lang="en-US" sz="1000" b="1" i="0" u="none" strike="noStrike">
                          <a:solidFill>
                            <a:srgbClr val="000000"/>
                          </a:solidFill>
                          <a:latin typeface="Times New Roman"/>
                        </a:rPr>
                        <a:t> FY2016 Model </a:t>
                      </a: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ctr" fontAlgn="b"/>
                      <a:r>
                        <a:rPr lang="en-US" sz="1000" b="1" i="0" u="none" strike="noStrike">
                          <a:solidFill>
                            <a:srgbClr val="000000"/>
                          </a:solidFill>
                          <a:latin typeface="Times New Roman"/>
                        </a:rPr>
                        <a:t> Appropriation </a:t>
                      </a:r>
                    </a:p>
                  </a:txBody>
                  <a:tcPr marL="5708" marR="5708" marT="5708" marB="0" anchor="b">
                    <a:lnL>
                      <a:noFill/>
                    </a:lnL>
                    <a:lnR>
                      <a:noFill/>
                    </a:lnR>
                    <a:lnT>
                      <a:noFill/>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4">
                  <a:txBody>
                    <a:bodyPr/>
                    <a:lstStyle/>
                    <a:p>
                      <a:pPr algn="ctr" fontAlgn="b"/>
                      <a:r>
                        <a:rPr lang="en-US" sz="1000" b="1" i="0" u="none" strike="noStrike">
                          <a:solidFill>
                            <a:srgbClr val="000000"/>
                          </a:solidFill>
                          <a:latin typeface="Times New Roman"/>
                        </a:rPr>
                        <a:t> FY2015 - FY 2016 </a:t>
                      </a:r>
                    </a:p>
                  </a:txBody>
                  <a:tcPr marL="5708" marR="5708" marT="57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318377">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ctr" fontAlgn="b"/>
                      <a:r>
                        <a:rPr lang="en-US" sz="1000" b="1" i="0" u="none" strike="noStrike">
                          <a:solidFill>
                            <a:srgbClr val="000000"/>
                          </a:solidFill>
                          <a:latin typeface="Times New Roman"/>
                        </a:rPr>
                        <a:t>Appropriation</a:t>
                      </a:r>
                    </a:p>
                  </a:txBody>
                  <a:tcPr marL="5708" marR="5708" marT="570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ctr" fontAlgn="b"/>
                      <a:r>
                        <a:rPr lang="en-US" sz="1000" b="1" i="0" u="none" strike="noStrike">
                          <a:solidFill>
                            <a:srgbClr val="000000"/>
                          </a:solidFill>
                          <a:latin typeface="Times New Roman"/>
                        </a:rPr>
                        <a:t>Set Aside*</a:t>
                      </a:r>
                    </a:p>
                  </a:txBody>
                  <a:tcPr marL="5708" marR="5708" marT="570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gridSpan="2">
                  <a:txBody>
                    <a:bodyPr/>
                    <a:lstStyle/>
                    <a:p>
                      <a:pPr algn="ctr" fontAlgn="b"/>
                      <a:r>
                        <a:rPr lang="en-US" sz="1000" b="1" i="0" u="none" strike="noStrike">
                          <a:solidFill>
                            <a:srgbClr val="000000"/>
                          </a:solidFill>
                          <a:latin typeface="Times New Roman"/>
                        </a:rPr>
                        <a:t>Performance Funds</a:t>
                      </a:r>
                    </a:p>
                  </a:txBody>
                  <a:tcPr marL="5708" marR="5708" marT="570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ctr" fontAlgn="b"/>
                      <a:r>
                        <a:rPr lang="en-US" sz="1000" b="1" i="0" u="none" strike="noStrike">
                          <a:solidFill>
                            <a:srgbClr val="000000"/>
                          </a:solidFill>
                          <a:latin typeface="Times New Roman"/>
                        </a:rPr>
                        <a:t>Net Change</a:t>
                      </a:r>
                    </a:p>
                  </a:txBody>
                  <a:tcPr marL="5708" marR="5708" marT="570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ctr" fontAlgn="b"/>
                      <a:r>
                        <a:rPr lang="en-US" sz="1000" b="1" i="0" u="none" strike="noStrike">
                          <a:solidFill>
                            <a:srgbClr val="000000"/>
                          </a:solidFill>
                          <a:latin typeface="Times New Roman"/>
                        </a:rPr>
                        <a:t>0.5% Set-Aside</a:t>
                      </a:r>
                    </a:p>
                  </a:txBody>
                  <a:tcPr marL="5708" marR="5708" marT="570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ctr" fontAlgn="b"/>
                      <a:r>
                        <a:rPr lang="en-US" sz="1000" b="1" i="0" u="none" strike="noStrike">
                          <a:solidFill>
                            <a:srgbClr val="000000"/>
                          </a:solidFill>
                          <a:latin typeface="Times New Roman"/>
                        </a:rPr>
                        <a:t>$ Change</a:t>
                      </a:r>
                    </a:p>
                  </a:txBody>
                  <a:tcPr marL="5708" marR="5708" marT="570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 Change </a:t>
                      </a:r>
                    </a:p>
                  </a:txBody>
                  <a:tcPr marL="5708" marR="5708" marT="570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74204">
                <a:tc gridSpan="3">
                  <a:txBody>
                    <a:bodyPr/>
                    <a:lstStyle/>
                    <a:p>
                      <a:pPr algn="l" fontAlgn="b"/>
                      <a:r>
                        <a:rPr lang="en-US" sz="1000" b="1" i="0" u="sng" strike="noStrike">
                          <a:solidFill>
                            <a:srgbClr val="000000"/>
                          </a:solidFill>
                          <a:latin typeface="Times New Roman"/>
                        </a:rPr>
                        <a:t> Public Universities </a:t>
                      </a:r>
                    </a:p>
                  </a:txBody>
                  <a:tcPr marL="5708" marR="5708" marT="5708"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 </a:t>
                      </a:r>
                    </a:p>
                  </a:txBody>
                  <a:tcPr marL="5708" marR="5708" marT="5708" marB="0" anchor="b">
                    <a:lnL>
                      <a:noFill/>
                    </a:lnL>
                    <a:lnR>
                      <a:noFill/>
                    </a:lnR>
                    <a:lnT>
                      <a:noFill/>
                    </a:lnT>
                    <a:lnB>
                      <a:noFill/>
                    </a:lnB>
                  </a:tcPr>
                </a:tc>
                <a:tc>
                  <a:txBody>
                    <a:bodyPr/>
                    <a:lstStyle/>
                    <a:p>
                      <a:pPr algn="l" fontAlgn="b"/>
                      <a:r>
                        <a:rPr lang="en-US" sz="1000" b="1" i="0" u="sng" strike="noStrike">
                          <a:solidFill>
                            <a:srgbClr val="000000"/>
                          </a:solidFill>
                          <a:latin typeface="Times New Roman"/>
                        </a:rPr>
                        <a:t>    1,229,438.5 </a:t>
                      </a: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 </a:t>
                      </a:r>
                    </a:p>
                  </a:txBody>
                  <a:tcPr marL="5708" marR="5708" marT="5708" marB="0" anchor="b">
                    <a:lnL>
                      <a:noFill/>
                    </a:lnL>
                    <a:lnR>
                      <a:noFill/>
                    </a:lnR>
                    <a:lnT>
                      <a:noFill/>
                    </a:lnT>
                    <a:lnB>
                      <a:noFill/>
                    </a:lnB>
                  </a:tcPr>
                </a:tc>
                <a:tc>
                  <a:txBody>
                    <a:bodyPr/>
                    <a:lstStyle/>
                    <a:p>
                      <a:pPr algn="r" fontAlgn="b"/>
                      <a:r>
                        <a:rPr lang="en-US" sz="1000" b="1" i="0" u="sng" strike="noStrike">
                          <a:solidFill>
                            <a:srgbClr val="000000"/>
                          </a:solidFill>
                          <a:latin typeface="Times New Roman"/>
                        </a:rPr>
                        <a:t>6,147.2</a:t>
                      </a:r>
                    </a:p>
                  </a:txBody>
                  <a:tcPr marL="5708" marR="5708" marT="5708" marB="0" anchor="b">
                    <a:lnL>
                      <a:noFill/>
                    </a:lnL>
                    <a:lnR>
                      <a:noFill/>
                    </a:lnR>
                    <a:lnT>
                      <a:noFill/>
                    </a:lnT>
                    <a:lnB>
                      <a:noFill/>
                    </a:lnB>
                  </a:tcPr>
                </a:tc>
                <a:tc gridSpan="2">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r>
                        <a:rPr lang="en-US" sz="1000" b="1" i="0" u="none" strike="noStrike">
                          <a:solidFill>
                            <a:srgbClr val="000000"/>
                          </a:solidFill>
                          <a:latin typeface="Times New Roman"/>
                        </a:rPr>
                        <a:t>$</a:t>
                      </a:r>
                    </a:p>
                  </a:txBody>
                  <a:tcPr marL="5708" marR="5708" marT="5708" marB="0" anchor="b">
                    <a:lnL>
                      <a:noFill/>
                    </a:lnL>
                    <a:lnR>
                      <a:noFill/>
                    </a:lnR>
                    <a:lnT>
                      <a:noFill/>
                    </a:lnT>
                    <a:lnB>
                      <a:noFill/>
                    </a:lnB>
                  </a:tcPr>
                </a:tc>
                <a:tc>
                  <a:txBody>
                    <a:bodyPr/>
                    <a:lstStyle/>
                    <a:p>
                      <a:pPr algn="r" fontAlgn="b"/>
                      <a:r>
                        <a:rPr lang="en-US" sz="1000" b="1" i="0" u="sng" strike="noStrike">
                          <a:solidFill>
                            <a:srgbClr val="000000"/>
                          </a:solidFill>
                          <a:latin typeface="Times New Roman"/>
                        </a:rPr>
                        <a:t>6,147.2</a:t>
                      </a: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a:t>
                      </a:r>
                    </a:p>
                  </a:txBody>
                  <a:tcPr marL="5708" marR="5708" marT="5708" marB="0" anchor="b">
                    <a:lnL>
                      <a:noFill/>
                    </a:lnL>
                    <a:lnR>
                      <a:noFill/>
                    </a:lnR>
                    <a:lnT>
                      <a:noFill/>
                    </a:lnT>
                    <a:lnB>
                      <a:noFill/>
                    </a:lnB>
                  </a:tcPr>
                </a:tc>
                <a:tc>
                  <a:txBody>
                    <a:bodyPr/>
                    <a:lstStyle/>
                    <a:p>
                      <a:pPr algn="r" fontAlgn="b"/>
                      <a:r>
                        <a:rPr lang="en-US" sz="1000" b="1" i="0" u="sng" strike="noStrike">
                          <a:solidFill>
                            <a:srgbClr val="000000"/>
                          </a:solidFill>
                          <a:latin typeface="Times New Roman"/>
                        </a:rPr>
                        <a:t>0.0</a:t>
                      </a: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 </a:t>
                      </a:r>
                    </a:p>
                  </a:txBody>
                  <a:tcPr marL="5708" marR="5708" marT="5708" marB="0" anchor="b">
                    <a:lnL>
                      <a:noFill/>
                    </a:lnL>
                    <a:lnR>
                      <a:noFill/>
                    </a:lnR>
                    <a:lnT>
                      <a:noFill/>
                    </a:lnT>
                    <a:lnB>
                      <a:noFill/>
                    </a:lnB>
                  </a:tcPr>
                </a:tc>
                <a:tc>
                  <a:txBody>
                    <a:bodyPr/>
                    <a:lstStyle/>
                    <a:p>
                      <a:pPr algn="l" fontAlgn="b"/>
                      <a:r>
                        <a:rPr lang="en-US" sz="1000" b="1" i="0" u="sng" strike="noStrike">
                          <a:solidFill>
                            <a:srgbClr val="000000"/>
                          </a:solidFill>
                          <a:latin typeface="Times New Roman"/>
                        </a:rPr>
                        <a:t>   1,229,438.5 </a:t>
                      </a: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 </a:t>
                      </a:r>
                    </a:p>
                  </a:txBody>
                  <a:tcPr marL="5708" marR="5708" marT="5708" marB="0" anchor="b">
                    <a:lnL>
                      <a:noFill/>
                    </a:lnL>
                    <a:lnR>
                      <a:noFill/>
                    </a:lnR>
                    <a:lnT>
                      <a:noFill/>
                    </a:lnT>
                    <a:lnB>
                      <a:noFill/>
                    </a:lnB>
                  </a:tcPr>
                </a:tc>
                <a:tc>
                  <a:txBody>
                    <a:bodyPr/>
                    <a:lstStyle/>
                    <a:p>
                      <a:pPr algn="l" fontAlgn="b"/>
                      <a:r>
                        <a:rPr lang="en-US" sz="1000" b="1" i="0" u="sng" strike="noStrike">
                          <a:solidFill>
                            <a:srgbClr val="000000"/>
                          </a:solidFill>
                          <a:latin typeface="Times New Roman"/>
                        </a:rPr>
                        <a:t>           (0.0)</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sng" strike="noStrike">
                          <a:solidFill>
                            <a:srgbClr val="000000"/>
                          </a:solidFill>
                          <a:latin typeface="Times New Roman"/>
                        </a:rPr>
                        <a:t>      (0.00)</a:t>
                      </a: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 </a:t>
                      </a:r>
                    </a:p>
                  </a:txBody>
                  <a:tcPr marL="5708" marR="5708" marT="5708" marB="0" anchor="b">
                    <a:lnL>
                      <a:noFill/>
                    </a:lnL>
                    <a:lnR>
                      <a:noFill/>
                    </a:lnR>
                    <a:lnT>
                      <a:noFill/>
                    </a:lnT>
                    <a:lnB>
                      <a:noFill/>
                    </a:lnB>
                  </a:tcPr>
                </a:tc>
              </a:tr>
              <a:tr h="165908">
                <a:tc gridSpan="2">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dirty="0">
                          <a:solidFill>
                            <a:srgbClr val="000000"/>
                          </a:solidFill>
                          <a:latin typeface="Times New Roman"/>
                        </a:rPr>
                        <a:t> Chicago State University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37,166.6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185.8</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143.8</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-42.0</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37,124.6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(42.0)</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(0.11)</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Eastern Illinois University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43,964.8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219.8</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243.2</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23.4</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43,988.2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23.4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0.05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Governors State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24,615.9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123.1</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166.3</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43.2</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24,659.1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43.2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0.18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Illinois State University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73,889.2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369.4</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349.2</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-20.3</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73,868.9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(20.3)</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(0.03)</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Northeastern Illinois University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37,748.1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188.7</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234.4</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45.7</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37,793.8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45.7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0.12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Northern Illinois University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93,189.5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465.9</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431.6</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-34.4</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93,155.1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(34.4)</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(0.04)</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Western Illinois University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52,629.3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263.1</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264.5</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1.4</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52,630.7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1.4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0.00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3337">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endParaRPr lang="en-US" sz="1000"/>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90795">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sng" strike="noStrike">
                          <a:solidFill>
                            <a:srgbClr val="000000"/>
                          </a:solidFill>
                          <a:latin typeface="Times New Roman"/>
                        </a:rPr>
                        <a:t> Southern Illinois University </a:t>
                      </a:r>
                    </a:p>
                  </a:txBody>
                  <a:tcPr marL="5708" marR="5708" marT="5708" marB="0" anchor="b">
                    <a:lnL>
                      <a:noFill/>
                    </a:lnL>
                    <a:lnR>
                      <a:noFill/>
                    </a:lnR>
                    <a:lnT>
                      <a:noFill/>
                    </a:lnT>
                    <a:lnB>
                      <a:noFill/>
                    </a:lnB>
                  </a:tcPr>
                </a:tc>
                <a:tc gridSpan="2">
                  <a:txBody>
                    <a:bodyPr/>
                    <a:lstStyle/>
                    <a:p>
                      <a:pPr algn="l" fontAlgn="b"/>
                      <a:r>
                        <a:rPr lang="en-US" sz="1000" b="1" i="0" u="none" strike="noStrike">
                          <a:solidFill>
                            <a:srgbClr val="000000"/>
                          </a:solidFill>
                          <a:latin typeface="Times New Roman"/>
                        </a:rPr>
                        <a:t>**</a:t>
                      </a:r>
                    </a:p>
                  </a:txBody>
                  <a:tcPr marL="5708" marR="5708" marT="5708" marB="0" anchor="b">
                    <a:lnL>
                      <a:noFill/>
                    </a:lnL>
                    <a:lnR>
                      <a:noFill/>
                    </a:lnR>
                    <a:lnT>
                      <a:noFill/>
                    </a:lnT>
                    <a:lnB>
                      <a:noFill/>
                    </a:lnB>
                  </a:tcPr>
                </a:tc>
                <a:tc hMerge="1">
                  <a:txBody>
                    <a:bodyPr/>
                    <a:lstStyle/>
                    <a:p>
                      <a:endParaRPr lang="en-US"/>
                    </a:p>
                  </a:txBody>
                  <a:tcPr/>
                </a:tc>
                <a:tc>
                  <a:txBody>
                    <a:bodyPr/>
                    <a:lstStyle/>
                    <a:p>
                      <a:pPr algn="l" fontAlgn="b"/>
                      <a:r>
                        <a:rPr lang="en-US" sz="1000" b="1" i="0" u="sng" strike="noStrike">
                          <a:solidFill>
                            <a:srgbClr val="000000"/>
                          </a:solidFill>
                          <a:latin typeface="Times New Roman"/>
                        </a:rPr>
                        <a:t>         204,151.8 </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sng" strike="noStrike">
                          <a:solidFill>
                            <a:srgbClr val="000000"/>
                          </a:solidFill>
                          <a:latin typeface="Times New Roman"/>
                        </a:rPr>
                        <a:t>1,020.8</a:t>
                      </a:r>
                    </a:p>
                  </a:txBody>
                  <a:tcPr marL="5708" marR="5708" marT="5708" marB="0" anchor="b">
                    <a:lnL>
                      <a:noFill/>
                    </a:lnL>
                    <a:lnR>
                      <a:noFill/>
                    </a:lnR>
                    <a:lnT>
                      <a:noFill/>
                    </a:lnT>
                    <a:lnB>
                      <a:noFill/>
                    </a:lnB>
                  </a:tcPr>
                </a:tc>
                <a:tc gridSpan="2">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sng" strike="noStrike">
                          <a:solidFill>
                            <a:srgbClr val="000000"/>
                          </a:solidFill>
                          <a:latin typeface="Times New Roman"/>
                        </a:rPr>
                        <a:t>891.3</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sng" strike="noStrike">
                          <a:solidFill>
                            <a:srgbClr val="000000"/>
                          </a:solidFill>
                          <a:latin typeface="Times New Roman"/>
                        </a:rPr>
                        <a:t>-129.5</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sng" strike="noStrike">
                          <a:solidFill>
                            <a:srgbClr val="000000"/>
                          </a:solidFill>
                          <a:latin typeface="Times New Roman"/>
                        </a:rPr>
                        <a:t>        204,022.3 </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sng" strike="noStrike">
                          <a:solidFill>
                            <a:srgbClr val="000000"/>
                          </a:solidFill>
                          <a:latin typeface="Times New Roman"/>
                        </a:rPr>
                        <a:t>        (129.5)</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sng" strike="noStrike">
                          <a:solidFill>
                            <a:srgbClr val="000000"/>
                          </a:solidFill>
                          <a:latin typeface="Times New Roman"/>
                        </a:rPr>
                        <a:t>       (0.06)</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Carbondale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145,503.0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724.6</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618.4</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-106.2</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145,396.8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(106.2)</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(0.07)</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Edwardsville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58,648.8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296.2</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272.9</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-23.2</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58,625.6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(23.2)</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(0.04)</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3337">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endParaRPr lang="en-US" sz="1000"/>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90795">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sng" strike="noStrike">
                          <a:solidFill>
                            <a:srgbClr val="000000"/>
                          </a:solidFill>
                          <a:latin typeface="Times New Roman"/>
                        </a:rPr>
                        <a:t> University of Illinois </a:t>
                      </a:r>
                    </a:p>
                  </a:txBody>
                  <a:tcPr marL="5708" marR="5708" marT="5708" marB="0" anchor="b">
                    <a:lnL>
                      <a:noFill/>
                    </a:lnL>
                    <a:lnR>
                      <a:noFill/>
                    </a:lnR>
                    <a:lnT>
                      <a:noFill/>
                    </a:lnT>
                    <a:lnB>
                      <a:noFill/>
                    </a:lnB>
                  </a:tcPr>
                </a:tc>
                <a:tc gridSpan="2">
                  <a:txBody>
                    <a:bodyPr/>
                    <a:lstStyle/>
                    <a:p>
                      <a:pPr algn="l" fontAlgn="b"/>
                      <a:r>
                        <a:rPr lang="en-US" sz="1000" b="1" i="0" u="none" strike="noStrike">
                          <a:solidFill>
                            <a:srgbClr val="000000"/>
                          </a:solidFill>
                          <a:latin typeface="Times New Roman"/>
                        </a:rPr>
                        <a:t>***</a:t>
                      </a:r>
                    </a:p>
                  </a:txBody>
                  <a:tcPr marL="5708" marR="5708" marT="5708" marB="0" anchor="b">
                    <a:lnL>
                      <a:noFill/>
                    </a:lnL>
                    <a:lnR>
                      <a:noFill/>
                    </a:lnR>
                    <a:lnT>
                      <a:noFill/>
                    </a:lnT>
                    <a:lnB>
                      <a:noFill/>
                    </a:lnB>
                  </a:tcPr>
                </a:tc>
                <a:tc hMerge="1">
                  <a:txBody>
                    <a:bodyPr/>
                    <a:lstStyle/>
                    <a:p>
                      <a:endParaRPr lang="en-US"/>
                    </a:p>
                  </a:txBody>
                  <a:tcPr/>
                </a:tc>
                <a:tc>
                  <a:txBody>
                    <a:bodyPr/>
                    <a:lstStyle/>
                    <a:p>
                      <a:pPr algn="l" fontAlgn="b"/>
                      <a:r>
                        <a:rPr lang="en-US" sz="1000" b="1" i="0" u="sng" strike="noStrike">
                          <a:solidFill>
                            <a:srgbClr val="000000"/>
                          </a:solidFill>
                          <a:latin typeface="Times New Roman"/>
                        </a:rPr>
                        <a:t>         662,083.3 </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sng" strike="noStrike">
                          <a:solidFill>
                            <a:srgbClr val="000000"/>
                          </a:solidFill>
                          <a:latin typeface="Times New Roman"/>
                        </a:rPr>
                        <a:t>3,310.4</a:t>
                      </a:r>
                    </a:p>
                  </a:txBody>
                  <a:tcPr marL="5708" marR="5708" marT="5708" marB="0" anchor="b">
                    <a:lnL>
                      <a:noFill/>
                    </a:lnL>
                    <a:lnR>
                      <a:noFill/>
                    </a:lnR>
                    <a:lnT>
                      <a:noFill/>
                    </a:lnT>
                    <a:lnB>
                      <a:noFill/>
                    </a:lnB>
                  </a:tcPr>
                </a:tc>
                <a:tc gridSpan="2">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sng" strike="noStrike">
                          <a:solidFill>
                            <a:srgbClr val="000000"/>
                          </a:solidFill>
                          <a:latin typeface="Times New Roman"/>
                        </a:rPr>
                        <a:t>3,422.8</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sng" strike="noStrike">
                          <a:solidFill>
                            <a:srgbClr val="000000"/>
                          </a:solidFill>
                          <a:latin typeface="Times New Roman"/>
                        </a:rPr>
                        <a:t>112.4</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sng" strike="noStrike">
                          <a:solidFill>
                            <a:srgbClr val="000000"/>
                          </a:solidFill>
                          <a:latin typeface="Times New Roman"/>
                        </a:rPr>
                        <a:t>        662,195.7 </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sng" strike="noStrike">
                          <a:solidFill>
                            <a:srgbClr val="000000"/>
                          </a:solidFill>
                          <a:latin typeface="Times New Roman"/>
                        </a:rPr>
                        <a:t>         112.4 </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sng" strike="noStrike">
                          <a:solidFill>
                            <a:srgbClr val="000000"/>
                          </a:solidFill>
                          <a:latin typeface="Times New Roman"/>
                        </a:rPr>
                        <a:t>        0.02 </a:t>
                      </a:r>
                    </a:p>
                  </a:txBody>
                  <a:tcPr marL="5708" marR="5708" marT="5708" marB="0" anchor="b">
                    <a:lnL>
                      <a:noFill/>
                    </a:lnL>
                    <a:lnR>
                      <a:noFill/>
                    </a:lnR>
                    <a:lnT>
                      <a:noFill/>
                    </a:lnT>
                    <a:lnB>
                      <a:noFill/>
                    </a:lnB>
                  </a:tcPr>
                </a:tc>
                <a:tc>
                  <a:txBody>
                    <a:bodyPr/>
                    <a:lstStyle/>
                    <a:p>
                      <a:pPr algn="l"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Chicago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306,363.0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1,531.8</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1,500.1</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-31.7</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306,331.3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(31.7)</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(0.01)</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Springfield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23,622.1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118.1</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118.4</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0.3</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23,622.4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0.3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0.00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65908">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Urbana/Champaign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332,098.2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1,660.5</a:t>
                      </a: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1,804.3</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r" fontAlgn="b"/>
                      <a:r>
                        <a:rPr lang="en-US" sz="1000" b="1" i="0" u="none" strike="noStrike">
                          <a:solidFill>
                            <a:srgbClr val="000000"/>
                          </a:solidFill>
                          <a:latin typeface="Times New Roman"/>
                        </a:rPr>
                        <a:t>143.8</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332,242.0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r>
                        <a:rPr lang="en-US" sz="1000" b="1" i="0" u="none" strike="noStrike">
                          <a:solidFill>
                            <a:srgbClr val="000000"/>
                          </a:solidFill>
                          <a:latin typeface="Times New Roman"/>
                        </a:rPr>
                        <a:t>         143.8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r>
                        <a:rPr lang="en-US" sz="1000" b="1" i="0" u="none" strike="noStrike">
                          <a:solidFill>
                            <a:srgbClr val="000000"/>
                          </a:solidFill>
                          <a:latin typeface="Times New Roman"/>
                        </a:rPr>
                        <a:t>        0.04 </a:t>
                      </a: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104405">
                <a:tc gridSpan="2">
                  <a:txBody>
                    <a:bodyPr/>
                    <a:lstStyle/>
                    <a:p>
                      <a:pPr algn="ctr" fontAlgn="b"/>
                      <a:endParaRPr lang="en-US" sz="1000" b="1" i="0" u="sng"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r>
                        <a:rPr lang="en-US" sz="1000" dirty="0" smtClean="0"/>
                        <a:t> </a:t>
                      </a:r>
                      <a:endParaRPr lang="en-US" sz="1000" dirty="0"/>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0">
                <a:tc gridSpan="2">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endParaRPr lang="en-US" sz="1000"/>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1"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1" u="none" strike="noStrike">
                        <a:solidFill>
                          <a:srgbClr val="000000"/>
                        </a:solidFill>
                        <a:latin typeface="Times New Roman"/>
                      </a:endParaRPr>
                    </a:p>
                  </a:txBody>
                  <a:tcPr marL="5708" marR="5708" marT="5708" marB="0" anchor="b">
                    <a:lnL>
                      <a:noFill/>
                    </a:lnL>
                    <a:lnR>
                      <a:noFill/>
                    </a:lnR>
                    <a:lnT>
                      <a:noFill/>
                    </a:lnT>
                    <a:lnB>
                      <a:noFill/>
                    </a:lnB>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1"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1"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1"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1"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1"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1"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0">
                <a:tc gridSpan="2">
                  <a:txBody>
                    <a:bodyPr/>
                    <a:lstStyle/>
                    <a:p>
                      <a:pPr algn="ctr" fontAlgn="b"/>
                      <a:r>
                        <a:rPr lang="en-US" sz="1000" b="1" i="0" u="none" strike="noStrike">
                          <a:solidFill>
                            <a:srgbClr val="000000"/>
                          </a:solidFill>
                          <a:latin typeface="Times New Roman"/>
                        </a:rPr>
                        <a:t> * </a:t>
                      </a:r>
                    </a:p>
                  </a:txBody>
                  <a:tcPr marL="5708" marR="5708" marT="5708" marB="0" anchor="b">
                    <a:lnL>
                      <a:noFill/>
                    </a:lnL>
                    <a:lnR>
                      <a:noFill/>
                    </a:lnR>
                    <a:lnT>
                      <a:noFill/>
                    </a:lnT>
                    <a:lnB>
                      <a:noFill/>
                    </a:lnB>
                  </a:tcPr>
                </a:tc>
                <a:tc hMerge="1">
                  <a:txBody>
                    <a:bodyPr/>
                    <a:lstStyle/>
                    <a:p>
                      <a:pPr algn="l" fontAlgn="b"/>
                      <a:endParaRPr lang="en-US" sz="900" b="1" i="0" u="none" strike="noStrike">
                        <a:solidFill>
                          <a:srgbClr val="000000"/>
                        </a:solidFill>
                        <a:latin typeface="Times New Roman"/>
                      </a:endParaRPr>
                    </a:p>
                  </a:txBody>
                  <a:tcPr marL="5708" marR="5708" marT="5708" marB="0" anchor="b">
                    <a:lnL>
                      <a:noFill/>
                    </a:lnL>
                    <a:lnR>
                      <a:noFill/>
                    </a:lnR>
                    <a:lnT>
                      <a:noFill/>
                    </a:lnT>
                    <a:lnB>
                      <a:noFill/>
                    </a:lnB>
                  </a:tcPr>
                </a:tc>
                <a:tc gridSpan="11">
                  <a:txBody>
                    <a:bodyPr/>
                    <a:lstStyle/>
                    <a:p>
                      <a:pPr algn="l" fontAlgn="b"/>
                      <a:r>
                        <a:rPr lang="en-US" sz="1000" b="1" i="0" u="none" strike="noStrike" dirty="0">
                          <a:solidFill>
                            <a:srgbClr val="000000"/>
                          </a:solidFill>
                          <a:latin typeface="Times New Roman"/>
                        </a:rPr>
                        <a:t> FY2016 Set Aside is based on a 0.5% reallocation of the final FY2015 budget level.  </a:t>
                      </a:r>
                    </a:p>
                  </a:txBody>
                  <a:tcPr marL="5708" marR="5708" marT="57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79338">
                <a:tc gridSpan="2">
                  <a:txBody>
                    <a:bodyPr/>
                    <a:lstStyle/>
                    <a:p>
                      <a:pPr algn="ctr" fontAlgn="b"/>
                      <a:r>
                        <a:rPr lang="en-US" sz="1000" b="1" i="0" u="none" strike="noStrike">
                          <a:solidFill>
                            <a:srgbClr val="000000"/>
                          </a:solidFill>
                          <a:latin typeface="Times New Roman"/>
                        </a:rPr>
                        <a:t> ** </a:t>
                      </a:r>
                    </a:p>
                  </a:txBody>
                  <a:tcPr marL="5708" marR="5708" marT="5708" marB="0" anchor="b">
                    <a:lnL>
                      <a:noFill/>
                    </a:lnL>
                    <a:lnR>
                      <a:noFill/>
                    </a:lnR>
                    <a:lnT>
                      <a:noFill/>
                    </a:lnT>
                    <a:lnB>
                      <a:noFill/>
                    </a:lnB>
                  </a:tcPr>
                </a:tc>
                <a:tc hMerge="1">
                  <a:txBody>
                    <a:bodyPr/>
                    <a:lstStyle/>
                    <a:p>
                      <a:pPr algn="l" fontAlgn="b"/>
                      <a:endParaRPr lang="en-US" sz="900" b="1" i="0" u="none" strike="noStrike" dirty="0">
                        <a:solidFill>
                          <a:srgbClr val="000000"/>
                        </a:solidFill>
                        <a:latin typeface="Times New Roman"/>
                      </a:endParaRPr>
                    </a:p>
                  </a:txBody>
                  <a:tcPr marL="5708" marR="5708" marT="5708" marB="0" anchor="b">
                    <a:lnL>
                      <a:noFill/>
                    </a:lnL>
                    <a:lnR>
                      <a:noFill/>
                    </a:lnR>
                    <a:lnT>
                      <a:noFill/>
                    </a:lnT>
                    <a:lnB>
                      <a:noFill/>
                    </a:lnB>
                  </a:tcPr>
                </a:tc>
                <a:tc gridSpan="17">
                  <a:txBody>
                    <a:bodyPr/>
                    <a:lstStyle/>
                    <a:p>
                      <a:pPr algn="l" fontAlgn="b"/>
                      <a:r>
                        <a:rPr lang="en-US" sz="1000" b="1" i="0" u="none" strike="noStrike" dirty="0">
                          <a:solidFill>
                            <a:srgbClr val="000000"/>
                          </a:solidFill>
                          <a:latin typeface="Times New Roman"/>
                        </a:rPr>
                        <a:t> SIU </a:t>
                      </a:r>
                      <a:r>
                        <a:rPr lang="en-US" sz="1000" b="1" i="0" u="none" strike="noStrike" dirty="0" smtClean="0">
                          <a:solidFill>
                            <a:srgbClr val="000000"/>
                          </a:solidFill>
                          <a:latin typeface="Times New Roman"/>
                        </a:rPr>
                        <a:t>Admin </a:t>
                      </a:r>
                      <a:r>
                        <a:rPr lang="en-US" sz="1000" b="1" i="0" u="none" strike="noStrike" dirty="0">
                          <a:solidFill>
                            <a:srgbClr val="000000"/>
                          </a:solidFill>
                          <a:latin typeface="Times New Roman"/>
                        </a:rPr>
                        <a:t>is allocated on a pro-rated basis to each campus, SIU </a:t>
                      </a:r>
                      <a:r>
                        <a:rPr lang="en-US" sz="1000" b="1" i="0" u="none" strike="noStrike" dirty="0" smtClean="0">
                          <a:solidFill>
                            <a:srgbClr val="000000"/>
                          </a:solidFill>
                          <a:latin typeface="Times New Roman"/>
                        </a:rPr>
                        <a:t>SOM</a:t>
                      </a:r>
                      <a:r>
                        <a:rPr lang="en-US" sz="1000" b="1" i="0" u="none" strike="noStrike" baseline="0" dirty="0" smtClean="0">
                          <a:solidFill>
                            <a:srgbClr val="000000"/>
                          </a:solidFill>
                          <a:latin typeface="Times New Roman"/>
                        </a:rPr>
                        <a:t> </a:t>
                      </a:r>
                      <a:r>
                        <a:rPr lang="en-US" sz="1000" b="1" i="0" u="none" strike="noStrike" dirty="0" smtClean="0">
                          <a:solidFill>
                            <a:srgbClr val="000000"/>
                          </a:solidFill>
                          <a:latin typeface="Times New Roman"/>
                        </a:rPr>
                        <a:t>is </a:t>
                      </a:r>
                      <a:r>
                        <a:rPr lang="en-US" sz="1000" b="1" i="0" u="none" strike="noStrike" dirty="0">
                          <a:solidFill>
                            <a:srgbClr val="000000"/>
                          </a:solidFill>
                          <a:latin typeface="Times New Roman"/>
                        </a:rPr>
                        <a:t>included with </a:t>
                      </a:r>
                      <a:r>
                        <a:rPr lang="en-US" sz="1000" b="1" i="0" u="none" strike="noStrike" dirty="0" smtClean="0">
                          <a:solidFill>
                            <a:srgbClr val="000000"/>
                          </a:solidFill>
                          <a:latin typeface="Times New Roman"/>
                        </a:rPr>
                        <a:t>the</a:t>
                      </a:r>
                      <a:r>
                        <a:rPr lang="en-US" sz="1000" b="1" i="0" u="none" strike="noStrike" baseline="0" dirty="0" smtClean="0">
                          <a:solidFill>
                            <a:srgbClr val="000000"/>
                          </a:solidFill>
                          <a:latin typeface="Times New Roman"/>
                        </a:rPr>
                        <a:t>  </a:t>
                      </a:r>
                      <a:r>
                        <a:rPr lang="en-US" sz="1000" b="1" i="0" u="none" strike="noStrike" dirty="0" smtClean="0">
                          <a:solidFill>
                            <a:srgbClr val="000000"/>
                          </a:solidFill>
                          <a:latin typeface="Times New Roman"/>
                        </a:rPr>
                        <a:t>Carbondale </a:t>
                      </a:r>
                      <a:r>
                        <a:rPr lang="en-US" sz="1000" b="1" i="0" u="none" strike="noStrike" dirty="0">
                          <a:solidFill>
                            <a:srgbClr val="000000"/>
                          </a:solidFill>
                          <a:latin typeface="Times New Roman"/>
                        </a:rPr>
                        <a:t>Campus. </a:t>
                      </a:r>
                    </a:p>
                  </a:txBody>
                  <a:tcPr marL="5708" marR="5708" marT="57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r>
              <a:tr h="87196">
                <a:tc gridSpan="2">
                  <a:txBody>
                    <a:bodyPr/>
                    <a:lstStyle/>
                    <a:p>
                      <a:pPr algn="ctr" fontAlgn="b"/>
                      <a:r>
                        <a:rPr lang="en-US" sz="1000" b="1" i="0" u="none" strike="noStrike">
                          <a:solidFill>
                            <a:srgbClr val="000000"/>
                          </a:solidFill>
                          <a:latin typeface="Times New Roman"/>
                        </a:rPr>
                        <a:t> *** </a:t>
                      </a:r>
                    </a:p>
                  </a:txBody>
                  <a:tcPr marL="5708" marR="5708" marT="5708" marB="0" anchor="b">
                    <a:lnL>
                      <a:noFill/>
                    </a:lnL>
                    <a:lnR>
                      <a:noFill/>
                    </a:lnR>
                    <a:lnT>
                      <a:noFill/>
                    </a:lnT>
                    <a:lnB>
                      <a:noFill/>
                    </a:lnB>
                  </a:tcPr>
                </a:tc>
                <a:tc hMerge="1">
                  <a:txBody>
                    <a:bodyPr/>
                    <a:lstStyle/>
                    <a:p>
                      <a:pPr algn="l" fontAlgn="b"/>
                      <a:endParaRPr lang="en-US" sz="900" b="1" i="0" u="none" strike="noStrike" dirty="0">
                        <a:solidFill>
                          <a:srgbClr val="000000"/>
                        </a:solidFill>
                        <a:latin typeface="Times New Roman"/>
                      </a:endParaRPr>
                    </a:p>
                  </a:txBody>
                  <a:tcPr marL="5708" marR="5708" marT="5708" marB="0" anchor="b">
                    <a:lnL>
                      <a:noFill/>
                    </a:lnL>
                    <a:lnR>
                      <a:noFill/>
                    </a:lnR>
                    <a:lnT>
                      <a:noFill/>
                    </a:lnT>
                    <a:lnB>
                      <a:noFill/>
                    </a:lnB>
                  </a:tcPr>
                </a:tc>
                <a:tc gridSpan="7">
                  <a:txBody>
                    <a:bodyPr/>
                    <a:lstStyle/>
                    <a:p>
                      <a:pPr algn="l" fontAlgn="b"/>
                      <a:r>
                        <a:rPr lang="en-US" sz="1000" b="1" i="0" u="none" strike="noStrike" dirty="0" smtClean="0">
                          <a:solidFill>
                            <a:srgbClr val="000000"/>
                          </a:solidFill>
                          <a:latin typeface="Times New Roman"/>
                        </a:rPr>
                        <a:t>UI Admin is allocated on a pro-rated basis to each campus</a:t>
                      </a:r>
                      <a:endParaRPr lang="en-US" sz="1000" b="1" i="0" u="none" strike="noStrike" dirty="0">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hMerge="1">
                  <a:txBody>
                    <a:bodyPr/>
                    <a:lstStyle/>
                    <a:p>
                      <a:endParaRPr lang="en-US" dirty="0"/>
                    </a:p>
                  </a:txBody>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ctr"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a:solidFill>
                          <a:srgbClr val="000000"/>
                        </a:solidFill>
                        <a:latin typeface="Times New Roman"/>
                      </a:endParaRPr>
                    </a:p>
                  </a:txBody>
                  <a:tcPr marL="5708" marR="5708" marT="5708" marB="0" anchor="b">
                    <a:lnL>
                      <a:noFill/>
                    </a:lnL>
                    <a:lnR>
                      <a:noFill/>
                    </a:lnR>
                    <a:lnT>
                      <a:noFill/>
                    </a:lnT>
                    <a:lnB>
                      <a:noFill/>
                    </a:lnB>
                  </a:tcPr>
                </a:tc>
                <a:tc>
                  <a:txBody>
                    <a:bodyPr/>
                    <a:lstStyle/>
                    <a:p>
                      <a:pPr algn="l" fontAlgn="b"/>
                      <a:endParaRPr lang="en-US" sz="1000" b="1" i="0" u="none" strike="noStrike" dirty="0">
                        <a:solidFill>
                          <a:srgbClr val="000000"/>
                        </a:solidFill>
                        <a:latin typeface="Times New Roman"/>
                      </a:endParaRPr>
                    </a:p>
                  </a:txBody>
                  <a:tcPr marL="5708" marR="5708" marT="5708" marB="0" anchor="b">
                    <a:lnL>
                      <a:noFill/>
                    </a:lnL>
                    <a:lnR>
                      <a:noFill/>
                    </a:lnR>
                    <a:lnT>
                      <a:noFill/>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78" y="0"/>
            <a:ext cx="8229600" cy="1143000"/>
          </a:xfrm>
        </p:spPr>
        <p:txBody>
          <a:bodyPr>
            <a:normAutofit/>
          </a:bodyPr>
          <a:lstStyle/>
          <a:p>
            <a:r>
              <a:rPr lang="en-US" sz="3600" b="1" u="sng" dirty="0" smtClean="0">
                <a:solidFill>
                  <a:schemeClr val="tx1"/>
                </a:solidFill>
              </a:rPr>
              <a:t>Results for </a:t>
            </a:r>
            <a:r>
              <a:rPr lang="en-US" sz="3600" b="1" u="sng" dirty="0" smtClean="0">
                <a:solidFill>
                  <a:schemeClr val="tx1"/>
                </a:solidFill>
              </a:rPr>
              <a:t>FY16</a:t>
            </a:r>
            <a:endParaRPr lang="en-US" sz="3600" b="1" u="sng" dirty="0">
              <a:solidFill>
                <a:schemeClr val="tx1"/>
              </a:solidFill>
            </a:endParaRPr>
          </a:p>
        </p:txBody>
      </p:sp>
      <p:sp>
        <p:nvSpPr>
          <p:cNvPr id="3" name="Content Placeholder 2"/>
          <p:cNvSpPr>
            <a:spLocks noGrp="1"/>
          </p:cNvSpPr>
          <p:nvPr>
            <p:ph idx="1"/>
          </p:nvPr>
        </p:nvSpPr>
        <p:spPr>
          <a:xfrm>
            <a:off x="381000" y="1524000"/>
            <a:ext cx="8413683" cy="3821841"/>
          </a:xfrm>
        </p:spPr>
        <p:txBody>
          <a:bodyPr>
            <a:normAutofit/>
          </a:bodyPr>
          <a:lstStyle/>
          <a:p>
            <a:pPr>
              <a:spcBef>
                <a:spcPts val="1200"/>
              </a:spcBef>
              <a:spcAft>
                <a:spcPts val="1200"/>
              </a:spcAft>
            </a:pPr>
            <a:r>
              <a:rPr lang="en-US" sz="3200" dirty="0" smtClean="0"/>
              <a:t>Assuming </a:t>
            </a:r>
            <a:r>
              <a:rPr lang="en-US" sz="3200" dirty="0" smtClean="0"/>
              <a:t>a .5% funding set-aside and level GRF Funding:</a:t>
            </a:r>
          </a:p>
          <a:p>
            <a:pPr lvl="1">
              <a:spcBef>
                <a:spcPts val="1200"/>
              </a:spcBef>
              <a:spcAft>
                <a:spcPts val="1200"/>
              </a:spcAft>
            </a:pPr>
            <a:r>
              <a:rPr lang="en-US" sz="2800" dirty="0" smtClean="0"/>
              <a:t>Variance in funding allocations due to performance ranged from +.</a:t>
            </a:r>
            <a:r>
              <a:rPr lang="en-US" sz="2800" dirty="0" smtClean="0"/>
              <a:t>18% </a:t>
            </a:r>
            <a:r>
              <a:rPr lang="en-US" sz="2800" dirty="0" smtClean="0"/>
              <a:t>to -.11%.</a:t>
            </a:r>
          </a:p>
          <a:p>
            <a:pPr lvl="1">
              <a:spcBef>
                <a:spcPts val="1200"/>
              </a:spcBef>
              <a:spcAft>
                <a:spcPts val="1200"/>
              </a:spcAft>
            </a:pPr>
            <a:r>
              <a:rPr lang="en-US" sz="2800" dirty="0" smtClean="0"/>
              <a:t>The actual funding amount variance ranged from +$</a:t>
            </a:r>
            <a:r>
              <a:rPr lang="en-US" sz="2800" dirty="0" smtClean="0"/>
              <a:t>143.8K </a:t>
            </a:r>
            <a:r>
              <a:rPr lang="en-US" sz="2800" dirty="0" smtClean="0"/>
              <a:t>to   </a:t>
            </a:r>
            <a:r>
              <a:rPr lang="en-US" sz="2800" dirty="0" smtClean="0"/>
              <a:t>-$106.2K</a:t>
            </a:r>
            <a:r>
              <a:rPr lang="en-US" sz="2800" dirty="0" smtClean="0"/>
              <a:t>.</a:t>
            </a:r>
          </a:p>
          <a:p>
            <a:pPr>
              <a:spcBef>
                <a:spcPts val="1200"/>
              </a:spcBef>
              <a:spcAft>
                <a:spcPts val="1200"/>
              </a:spcAft>
            </a:pPr>
            <a:endParaRPr lang="en-US" sz="32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5515</TotalTime>
  <Words>1510</Words>
  <Application>Microsoft Office PowerPoint</Application>
  <PresentationFormat>On-screen Show (4:3)</PresentationFormat>
  <Paragraphs>247</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FY15 Budget Context (State)</vt:lpstr>
      <vt:lpstr>FY15 Budget Context (Colleges &amp; Universities)</vt:lpstr>
      <vt:lpstr>FY15 Budget Framework</vt:lpstr>
      <vt:lpstr>Key Fiscal Concerns and Priorities</vt:lpstr>
      <vt:lpstr>FY16 Higher Education Budget Recommendation</vt:lpstr>
      <vt:lpstr>FY16 Performance Funding Recommendations </vt:lpstr>
      <vt:lpstr>Slide 8</vt:lpstr>
      <vt:lpstr>Results for FY16</vt:lpstr>
      <vt:lpstr>Performance Funding Model (Public Universities)</vt:lpstr>
      <vt:lpstr>FY16 Capital Improvements</vt:lpstr>
      <vt:lpstr>FY 16 Capital Budget Recommendations</vt:lpstr>
      <vt:lpstr>Summary</vt:lpstr>
      <vt:lpstr>Questions/Comments?</vt:lpstr>
      <vt:lpstr>Backup</vt:lpstr>
      <vt:lpstr>Slide 16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Phillips, Alan</dc:creator>
  <cp:lastModifiedBy>phillips</cp:lastModifiedBy>
  <cp:revision>210</cp:revision>
  <dcterms:created xsi:type="dcterms:W3CDTF">2014-01-29T14:19:57Z</dcterms:created>
  <dcterms:modified xsi:type="dcterms:W3CDTF">2015-01-23T00:03:47Z</dcterms:modified>
</cp:coreProperties>
</file>